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954838" cy="92408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ADD1CC"/>
    <a:srgbClr val="3E647E"/>
    <a:srgbClr val="FFB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083" autoAdjust="0"/>
  </p:normalViewPr>
  <p:slideViewPr>
    <p:cSldViewPr>
      <p:cViewPr>
        <p:scale>
          <a:sx n="100" d="100"/>
          <a:sy n="100" d="100"/>
        </p:scale>
        <p:origin x="-80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6F6A4E-0ACC-4F62-B191-262B12CE35D4}" type="datetimeFigureOut">
              <a:rPr lang="en-US" smtClean="0"/>
              <a:t>2017/12/21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3738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9438"/>
            <a:ext cx="5564188" cy="4157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77288"/>
            <a:ext cx="30130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FBE2E2-1B14-4585-B5DB-1580ED6DEC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6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FBE2E2-1B14-4585-B5DB-1580ED6DEC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5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6D91A-2BD7-42E1-A7E7-7F6A9841E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9F158-EF10-4495-B83C-466031723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8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B29A2-F6CF-4D97-987D-B48684AC3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F85A4-B01C-45C8-94FD-21E8C635B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7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DE561-2A52-499A-AC5F-24E83FEFA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2FA19-0154-4C4A-9D95-9EE36B153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8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FC067-0469-4DE3-BAF8-3566F006B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2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1678F-2239-4E98-90CA-142E9F2F0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34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3359C-5E6D-4E59-9D58-CB38275AB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1C20C-925C-483C-84CF-D26CE4A995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4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AC173-2777-4AB2-83A2-2419A4746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4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6852F4-53B3-4EF0-98A3-D0FF9AD91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2"/>
          <p:cNvSpPr txBox="1">
            <a:spLocks noChangeArrowheads="1"/>
          </p:cNvSpPr>
          <p:nvPr/>
        </p:nvSpPr>
        <p:spPr bwMode="auto">
          <a:xfrm>
            <a:off x="838200" y="152400"/>
            <a:ext cx="74676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1400" b="1" dirty="0" smtClean="0"/>
              <a:t>Medical </a:t>
            </a:r>
            <a:r>
              <a:rPr lang="en-US" sz="1400" b="1" dirty="0"/>
              <a:t>Affairs Organizational Structure</a:t>
            </a:r>
          </a:p>
          <a:p>
            <a:pPr eaLnBrk="1" hangingPunct="1">
              <a:spcBef>
                <a:spcPts val="600"/>
              </a:spcBef>
            </a:pPr>
            <a:r>
              <a:rPr lang="en-US" sz="1400" b="1" dirty="0" smtClean="0"/>
              <a:t>December 1, 2017</a:t>
            </a:r>
            <a:endParaRPr lang="en-US" sz="1400" b="1" dirty="0"/>
          </a:p>
        </p:txBody>
      </p:sp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3228975" y="838200"/>
            <a:ext cx="2667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/>
              <a:t>Dr. </a:t>
            </a:r>
            <a:r>
              <a:rPr lang="en-US" sz="1000" b="1" dirty="0" smtClean="0"/>
              <a:t>Robin Walker</a:t>
            </a:r>
          </a:p>
          <a:p>
            <a:pPr eaLnBrk="1" hangingPunct="1"/>
            <a:r>
              <a:rPr lang="en-US" sz="1000" dirty="0" smtClean="0"/>
              <a:t>Integrated </a:t>
            </a:r>
            <a:r>
              <a:rPr lang="en-US" sz="1000" dirty="0"/>
              <a:t>Vice President</a:t>
            </a:r>
          </a:p>
          <a:p>
            <a:pPr eaLnBrk="1" hangingPunct="1"/>
            <a:r>
              <a:rPr lang="en-US" sz="1000" dirty="0"/>
              <a:t>Medical </a:t>
            </a:r>
            <a:r>
              <a:rPr lang="en-US" sz="1000" dirty="0" smtClean="0"/>
              <a:t>Affairs &amp; Medical Education</a:t>
            </a:r>
            <a:endParaRPr lang="en-US" sz="1000" dirty="0"/>
          </a:p>
          <a:p>
            <a:pPr eaLnBrk="1" hangingPunct="1"/>
            <a:r>
              <a:rPr lang="en-US" sz="1000" b="1" i="1" dirty="0" smtClean="0"/>
              <a:t>Tracey Jansen</a:t>
            </a:r>
            <a:r>
              <a:rPr lang="en-US" sz="1000" i="1" dirty="0" smtClean="0"/>
              <a:t>, </a:t>
            </a:r>
            <a:r>
              <a:rPr lang="en-US" sz="1000" i="1" dirty="0"/>
              <a:t>Administrative </a:t>
            </a:r>
            <a:r>
              <a:rPr lang="en-US" sz="1000" i="1" dirty="0" smtClean="0"/>
              <a:t>Assistant</a:t>
            </a:r>
            <a:endParaRPr lang="en-US" sz="1000" i="1" dirty="0"/>
          </a:p>
        </p:txBody>
      </p:sp>
      <p:sp>
        <p:nvSpPr>
          <p:cNvPr id="2053" name="Text Box 15"/>
          <p:cNvSpPr txBox="1">
            <a:spLocks noChangeArrowheads="1"/>
          </p:cNvSpPr>
          <p:nvPr/>
        </p:nvSpPr>
        <p:spPr bwMode="auto">
          <a:xfrm>
            <a:off x="6096000" y="838200"/>
            <a:ext cx="281940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u="sng" dirty="0" smtClean="0"/>
              <a:t>ST. JOSEPH’S HEALTH CARE LONDON</a:t>
            </a:r>
          </a:p>
          <a:p>
            <a:pPr eaLnBrk="1" hangingPunct="1"/>
            <a:r>
              <a:rPr lang="en-US" sz="1000" b="1" dirty="0" smtClean="0"/>
              <a:t>Dr</a:t>
            </a:r>
            <a:r>
              <a:rPr lang="en-US" sz="1000" b="1" dirty="0"/>
              <a:t>. </a:t>
            </a:r>
            <a:r>
              <a:rPr lang="en-US" sz="1000" b="1" dirty="0" smtClean="0"/>
              <a:t>Sarah </a:t>
            </a:r>
            <a:r>
              <a:rPr lang="en-US" sz="1000" b="1" dirty="0" err="1" smtClean="0"/>
              <a:t>Jarmain</a:t>
            </a:r>
            <a:endParaRPr lang="en-US" sz="1000" b="1" dirty="0" smtClean="0"/>
          </a:p>
          <a:p>
            <a:pPr eaLnBrk="1" hangingPunct="1"/>
            <a:r>
              <a:rPr lang="en-US" sz="1000" dirty="0" smtClean="0"/>
              <a:t>Chair</a:t>
            </a:r>
            <a:r>
              <a:rPr lang="en-US" sz="1000" dirty="0"/>
              <a:t>, Medical Advisory Committee and Director, Quality of Medical </a:t>
            </a:r>
            <a:r>
              <a:rPr lang="en-US" sz="1000" dirty="0" smtClean="0"/>
              <a:t>Care</a:t>
            </a:r>
          </a:p>
          <a:p>
            <a:pPr eaLnBrk="1" hangingPunct="1"/>
            <a:r>
              <a:rPr lang="en-US" sz="1000" b="1" i="1" dirty="0" smtClean="0"/>
              <a:t>Tracey Pace</a:t>
            </a:r>
            <a:r>
              <a:rPr lang="en-US" sz="1000" i="1" dirty="0" smtClean="0"/>
              <a:t>, </a:t>
            </a:r>
            <a:r>
              <a:rPr lang="en-US" sz="1000" i="1" dirty="0" smtClean="0"/>
              <a:t>Administrative Assistant</a:t>
            </a:r>
            <a:endParaRPr lang="en-US" sz="1000" i="1" dirty="0"/>
          </a:p>
          <a:p>
            <a:pPr eaLnBrk="1" hangingPunct="1"/>
            <a:r>
              <a:rPr lang="en-US" sz="1000" b="1" dirty="0"/>
              <a:t>Dr. </a:t>
            </a:r>
            <a:r>
              <a:rPr lang="en-US" sz="1000" b="1" dirty="0" smtClean="0"/>
              <a:t>Brian Rotenberg</a:t>
            </a:r>
            <a:r>
              <a:rPr lang="en-US" sz="1000" dirty="0" smtClean="0"/>
              <a:t>, Vice Chair</a:t>
            </a:r>
            <a:endParaRPr lang="en-US" sz="1000" dirty="0"/>
          </a:p>
          <a:p>
            <a:pPr eaLnBrk="1" hangingPunct="1"/>
            <a:r>
              <a:rPr lang="en-US" sz="1000" b="1" i="1" dirty="0" smtClean="0"/>
              <a:t>Mary -Jayne Brown</a:t>
            </a:r>
            <a:r>
              <a:rPr lang="en-US" sz="1000" i="1" dirty="0" smtClean="0"/>
              <a:t>, Administrative Associate</a:t>
            </a:r>
            <a:endParaRPr lang="en-US" sz="1000" i="1" dirty="0"/>
          </a:p>
        </p:txBody>
      </p:sp>
      <p:sp>
        <p:nvSpPr>
          <p:cNvPr id="2054" name="Text Box 19"/>
          <p:cNvSpPr txBox="1">
            <a:spLocks noChangeArrowheads="1"/>
          </p:cNvSpPr>
          <p:nvPr/>
        </p:nvSpPr>
        <p:spPr bwMode="auto">
          <a:xfrm>
            <a:off x="3419475" y="1930400"/>
            <a:ext cx="2286000" cy="406400"/>
          </a:xfrm>
          <a:prstGeom prst="rect">
            <a:avLst/>
          </a:prstGeom>
          <a:gradFill rotWithShape="0">
            <a:gsLst>
              <a:gs pos="0">
                <a:srgbClr val="ADD1CC"/>
              </a:gs>
              <a:gs pos="50000">
                <a:srgbClr val="BBE0E3"/>
              </a:gs>
              <a:gs pos="100000">
                <a:srgbClr val="BBE0E3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Mr. Bill Davis</a:t>
            </a:r>
            <a:endParaRPr lang="en-US" sz="1000" b="1" dirty="0"/>
          </a:p>
          <a:p>
            <a:pPr eaLnBrk="1" hangingPunct="1"/>
            <a:r>
              <a:rPr lang="en-US" sz="1000" dirty="0" smtClean="0"/>
              <a:t>Integrated Director</a:t>
            </a:r>
            <a:endParaRPr lang="en-US" sz="1000" dirty="0"/>
          </a:p>
        </p:txBody>
      </p:sp>
      <p:sp>
        <p:nvSpPr>
          <p:cNvPr id="2056" name="Text Box 33"/>
          <p:cNvSpPr txBox="1">
            <a:spLocks noChangeArrowheads="1"/>
          </p:cNvSpPr>
          <p:nvPr/>
        </p:nvSpPr>
        <p:spPr bwMode="auto">
          <a:xfrm>
            <a:off x="6477000" y="2286000"/>
            <a:ext cx="2057400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Tracey Pace</a:t>
            </a:r>
            <a:endParaRPr lang="en-US" sz="1000" b="1" dirty="0"/>
          </a:p>
          <a:p>
            <a:pPr eaLnBrk="1" hangingPunct="1"/>
            <a:r>
              <a:rPr lang="en-US" sz="1000" dirty="0"/>
              <a:t>Administrative Associate</a:t>
            </a:r>
          </a:p>
        </p:txBody>
      </p:sp>
      <p:sp>
        <p:nvSpPr>
          <p:cNvPr id="2057" name="Text Box 35"/>
          <p:cNvSpPr txBox="1">
            <a:spLocks noChangeArrowheads="1"/>
          </p:cNvSpPr>
          <p:nvPr/>
        </p:nvSpPr>
        <p:spPr bwMode="auto">
          <a:xfrm>
            <a:off x="6477000" y="2743200"/>
            <a:ext cx="20383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800" dirty="0"/>
              <a:t>MAC </a:t>
            </a:r>
            <a:r>
              <a:rPr lang="en-US" sz="800" dirty="0" smtClean="0"/>
              <a:t>Coordination</a:t>
            </a:r>
          </a:p>
          <a:p>
            <a:pPr algn="l" eaLnBrk="1" hangingPunct="1"/>
            <a:r>
              <a:rPr lang="en-US" sz="800" dirty="0" smtClean="0"/>
              <a:t>MAC Subcommittee Administration</a:t>
            </a:r>
            <a:endParaRPr lang="en-US" sz="800" dirty="0"/>
          </a:p>
          <a:p>
            <a:pPr algn="l" eaLnBrk="1" hangingPunct="1"/>
            <a:r>
              <a:rPr lang="en-US" sz="800" dirty="0" smtClean="0"/>
              <a:t>MAC </a:t>
            </a:r>
            <a:r>
              <a:rPr lang="en-US" sz="800" dirty="0"/>
              <a:t>and Medical Affairs </a:t>
            </a:r>
            <a:r>
              <a:rPr lang="en-US" sz="800" dirty="0" smtClean="0"/>
              <a:t>Policies</a:t>
            </a:r>
          </a:p>
          <a:p>
            <a:pPr algn="l" eaLnBrk="1" hangingPunct="1"/>
            <a:r>
              <a:rPr lang="en-US" sz="800" dirty="0" err="1" smtClean="0"/>
              <a:t>Observership</a:t>
            </a:r>
            <a:r>
              <a:rPr lang="en-US" sz="800" dirty="0"/>
              <a:t> Administration</a:t>
            </a:r>
            <a:br>
              <a:rPr lang="en-US" sz="800" dirty="0"/>
            </a:br>
            <a:r>
              <a:rPr lang="en-US" sz="800" dirty="0"/>
              <a:t>Director Support</a:t>
            </a:r>
          </a:p>
          <a:p>
            <a:pPr algn="l" eaLnBrk="1" hangingPunct="1"/>
            <a:endParaRPr lang="en-US" sz="800" dirty="0"/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304800" y="3869505"/>
            <a:ext cx="2438400" cy="457200"/>
          </a:xfrm>
          <a:prstGeom prst="rect">
            <a:avLst/>
          </a:prstGeom>
          <a:gradFill>
            <a:gsLst>
              <a:gs pos="0">
                <a:srgbClr val="ADD1CC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  <a:defRPr/>
            </a:pPr>
            <a:r>
              <a:rPr lang="en-US" sz="1000" b="1" dirty="0"/>
              <a:t>Professional Staff Planning &amp; Credentialing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6600822" y="3869505"/>
            <a:ext cx="2362200" cy="457200"/>
          </a:xfrm>
          <a:prstGeom prst="rect">
            <a:avLst/>
          </a:prstGeom>
          <a:gradFill>
            <a:gsLst>
              <a:gs pos="0">
                <a:srgbClr val="ADD1CC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  <a:defRPr/>
            </a:pPr>
            <a:r>
              <a:rPr lang="en-US" sz="1000" b="1" dirty="0"/>
              <a:t>Physician and Post Graduate Relations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>
            <a:off x="3381375" y="3429793"/>
            <a:ext cx="2285999" cy="608807"/>
          </a:xfrm>
          <a:prstGeom prst="rect">
            <a:avLst/>
          </a:prstGeom>
          <a:gradFill>
            <a:gsLst>
              <a:gs pos="0">
                <a:srgbClr val="ADD1CC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  <a:defRPr/>
            </a:pPr>
            <a:r>
              <a:rPr lang="en-US" sz="1000" b="1" dirty="0" smtClean="0"/>
              <a:t>Roxana Caraman, </a:t>
            </a:r>
            <a:br>
              <a:rPr lang="en-US" sz="1000" b="1" dirty="0" smtClean="0"/>
            </a:br>
            <a:r>
              <a:rPr lang="en-US" sz="1000" dirty="0" smtClean="0"/>
              <a:t>Manager</a:t>
            </a:r>
            <a:r>
              <a:rPr lang="en-US" sz="1000" dirty="0"/>
              <a:t/>
            </a:r>
            <a:br>
              <a:rPr lang="en-US" sz="1000" dirty="0"/>
            </a:br>
            <a:r>
              <a:rPr lang="en-US" sz="1000" b="1" dirty="0" smtClean="0"/>
              <a:t>Finance and Human Resources Management</a:t>
            </a:r>
            <a:endParaRPr lang="en-US" sz="1000" b="1" dirty="0"/>
          </a:p>
        </p:txBody>
      </p:sp>
      <p:sp>
        <p:nvSpPr>
          <p:cNvPr id="2062" name="Text Box 54"/>
          <p:cNvSpPr txBox="1">
            <a:spLocks noChangeArrowheads="1"/>
          </p:cNvSpPr>
          <p:nvPr/>
        </p:nvSpPr>
        <p:spPr bwMode="auto">
          <a:xfrm>
            <a:off x="990600" y="5715000"/>
            <a:ext cx="1463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endParaRPr lang="en-US" dirty="0"/>
          </a:p>
        </p:txBody>
      </p:sp>
      <p:sp>
        <p:nvSpPr>
          <p:cNvPr id="2065" name="Text Box 57"/>
          <p:cNvSpPr txBox="1">
            <a:spLocks noChangeArrowheads="1"/>
          </p:cNvSpPr>
          <p:nvPr/>
        </p:nvSpPr>
        <p:spPr bwMode="auto">
          <a:xfrm>
            <a:off x="314325" y="4396931"/>
            <a:ext cx="2438400" cy="5135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/>
              <a:t>Gloria Castelo</a:t>
            </a:r>
          </a:p>
          <a:p>
            <a:pPr eaLnBrk="1" hangingPunct="1"/>
            <a:r>
              <a:rPr lang="en-US" sz="1000" dirty="0"/>
              <a:t>Professional Staff Planning &amp; Credentialing </a:t>
            </a:r>
            <a:r>
              <a:rPr lang="en-US" sz="1000" dirty="0" smtClean="0"/>
              <a:t>Specialist</a:t>
            </a:r>
            <a:endParaRPr lang="en-US" sz="1000" dirty="0"/>
          </a:p>
        </p:txBody>
      </p:sp>
      <p:sp>
        <p:nvSpPr>
          <p:cNvPr id="2066" name="Text Box 58"/>
          <p:cNvSpPr txBox="1">
            <a:spLocks noChangeArrowheads="1"/>
          </p:cNvSpPr>
          <p:nvPr/>
        </p:nvSpPr>
        <p:spPr bwMode="auto">
          <a:xfrm>
            <a:off x="333375" y="5476875"/>
            <a:ext cx="22479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800" dirty="0"/>
              <a:t>Joint Professional Staff HR Committee</a:t>
            </a:r>
          </a:p>
          <a:p>
            <a:pPr algn="l" eaLnBrk="1" hangingPunct="1"/>
            <a:r>
              <a:rPr lang="en-US" sz="800" dirty="0"/>
              <a:t>Professional Staff HR Planning</a:t>
            </a:r>
          </a:p>
          <a:p>
            <a:pPr algn="l" eaLnBrk="1" hangingPunct="1"/>
            <a:r>
              <a:rPr lang="en-US" sz="800" dirty="0"/>
              <a:t>Professional Staff Recruitment</a:t>
            </a:r>
          </a:p>
          <a:p>
            <a:pPr algn="l" eaLnBrk="1" hangingPunct="1"/>
            <a:r>
              <a:rPr lang="en-US" sz="800" dirty="0"/>
              <a:t>Professional Staff Retirement Planning</a:t>
            </a:r>
          </a:p>
          <a:p>
            <a:pPr algn="l" eaLnBrk="1" hangingPunct="1"/>
            <a:r>
              <a:rPr lang="en-US" sz="800" dirty="0"/>
              <a:t>CWCC Coordination &amp; Support</a:t>
            </a:r>
          </a:p>
          <a:p>
            <a:pPr algn="l" eaLnBrk="1" hangingPunct="1"/>
            <a:r>
              <a:rPr lang="en-US" sz="800" dirty="0"/>
              <a:t>Professional Staff &amp; Post-Grad Credentialing Process Administration</a:t>
            </a:r>
          </a:p>
          <a:p>
            <a:pPr algn="l" eaLnBrk="1" hangingPunct="1"/>
            <a:r>
              <a:rPr lang="en-US" sz="800" dirty="0"/>
              <a:t>Re-Appointment </a:t>
            </a:r>
            <a:r>
              <a:rPr lang="en-US" sz="800" dirty="0" smtClean="0"/>
              <a:t>Administration</a:t>
            </a:r>
          </a:p>
          <a:p>
            <a:pPr algn="l" eaLnBrk="1" hangingPunct="1"/>
            <a:r>
              <a:rPr lang="en-US" sz="800" dirty="0"/>
              <a:t>Medical Directive </a:t>
            </a:r>
            <a:r>
              <a:rPr lang="en-US" sz="800" dirty="0" smtClean="0"/>
              <a:t>Administration</a:t>
            </a:r>
            <a:endParaRPr lang="en-US" sz="800" dirty="0"/>
          </a:p>
        </p:txBody>
      </p:sp>
      <p:sp>
        <p:nvSpPr>
          <p:cNvPr id="2067" name="Text Box 59"/>
          <p:cNvSpPr txBox="1">
            <a:spLocks noChangeArrowheads="1"/>
          </p:cNvSpPr>
          <p:nvPr/>
        </p:nvSpPr>
        <p:spPr bwMode="auto">
          <a:xfrm>
            <a:off x="6600822" y="4396931"/>
            <a:ext cx="2362200" cy="5135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/>
              <a:t>Maureen </a:t>
            </a:r>
            <a:r>
              <a:rPr lang="en-US" sz="1000" b="1" dirty="0" smtClean="0"/>
              <a:t>Doherty Nielsen</a:t>
            </a:r>
            <a:endParaRPr lang="en-US" sz="1000" b="1" dirty="0"/>
          </a:p>
          <a:p>
            <a:pPr eaLnBrk="1" hangingPunct="1"/>
            <a:r>
              <a:rPr lang="en-US" sz="1000" dirty="0"/>
              <a:t>Professional Staff Relations </a:t>
            </a:r>
            <a:r>
              <a:rPr lang="en-US" sz="1000" dirty="0" smtClean="0"/>
              <a:t>Specialist</a:t>
            </a:r>
            <a:endParaRPr lang="en-US" sz="1000" dirty="0"/>
          </a:p>
        </p:txBody>
      </p:sp>
      <p:sp>
        <p:nvSpPr>
          <p:cNvPr id="2068" name="Text Box 60"/>
          <p:cNvSpPr txBox="1">
            <a:spLocks noChangeArrowheads="1"/>
          </p:cNvSpPr>
          <p:nvPr/>
        </p:nvSpPr>
        <p:spPr bwMode="auto">
          <a:xfrm>
            <a:off x="6600822" y="5505271"/>
            <a:ext cx="24765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800" dirty="0" smtClean="0"/>
              <a:t>Post-Grad </a:t>
            </a:r>
            <a:r>
              <a:rPr lang="en-US" sz="800" dirty="0"/>
              <a:t>Resident Orientation, Relations and Education</a:t>
            </a:r>
          </a:p>
          <a:p>
            <a:pPr algn="l" eaLnBrk="1" hangingPunct="1"/>
            <a:r>
              <a:rPr lang="en-US" sz="800" dirty="0"/>
              <a:t>Professional Staff Orientation and Education</a:t>
            </a:r>
          </a:p>
          <a:p>
            <a:pPr algn="l" eaLnBrk="1" hangingPunct="1"/>
            <a:r>
              <a:rPr lang="en-US" sz="800" dirty="0"/>
              <a:t>Career Development &amp; </a:t>
            </a:r>
            <a:r>
              <a:rPr lang="en-US" sz="800" dirty="0" smtClean="0"/>
              <a:t>Planning</a:t>
            </a:r>
            <a:endParaRPr lang="en-US" sz="800" dirty="0"/>
          </a:p>
          <a:p>
            <a:pPr algn="l" eaLnBrk="1" hangingPunct="1"/>
            <a:r>
              <a:rPr lang="en-US" sz="800" dirty="0" smtClean="0"/>
              <a:t>Professional Staff Leadership Development</a:t>
            </a:r>
          </a:p>
          <a:p>
            <a:pPr algn="l" eaLnBrk="1" hangingPunct="1"/>
            <a:r>
              <a:rPr lang="en-US" sz="800" dirty="0" smtClean="0"/>
              <a:t>Professional Staff Talent Management</a:t>
            </a:r>
            <a:endParaRPr lang="en-US" sz="800" dirty="0"/>
          </a:p>
          <a:p>
            <a:pPr algn="l" eaLnBrk="1" hangingPunct="1"/>
            <a:r>
              <a:rPr lang="en-US" sz="800" dirty="0"/>
              <a:t>Privacy Investigation Resolution for Professional Staff, Post Graduates </a:t>
            </a:r>
            <a:endParaRPr lang="en-US" sz="800" dirty="0" smtClean="0"/>
          </a:p>
          <a:p>
            <a:pPr algn="l" eaLnBrk="1" hangingPunct="1"/>
            <a:r>
              <a:rPr lang="en-US" sz="800" dirty="0"/>
              <a:t>PSO Executive Coordination</a:t>
            </a:r>
          </a:p>
          <a:p>
            <a:pPr algn="l" eaLnBrk="1" hangingPunct="1"/>
            <a:r>
              <a:rPr lang="en-US" sz="800" dirty="0" smtClean="0"/>
              <a:t>Medical </a:t>
            </a:r>
            <a:r>
              <a:rPr lang="en-US" sz="800" dirty="0"/>
              <a:t>Education (ME) </a:t>
            </a:r>
            <a:r>
              <a:rPr lang="en-US" sz="800" dirty="0" smtClean="0"/>
              <a:t>management</a:t>
            </a:r>
            <a:endParaRPr lang="en-US" sz="800" dirty="0"/>
          </a:p>
        </p:txBody>
      </p:sp>
      <p:sp>
        <p:nvSpPr>
          <p:cNvPr id="2074" name="Line 72"/>
          <p:cNvSpPr>
            <a:spLocks noChangeShapeType="1"/>
          </p:cNvSpPr>
          <p:nvPr/>
        </p:nvSpPr>
        <p:spPr bwMode="auto">
          <a:xfrm>
            <a:off x="4524374" y="2514600"/>
            <a:ext cx="195262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75" name="Text Box 81"/>
          <p:cNvSpPr txBox="1">
            <a:spLocks noChangeArrowheads="1"/>
          </p:cNvSpPr>
          <p:nvPr/>
        </p:nvSpPr>
        <p:spPr bwMode="auto">
          <a:xfrm>
            <a:off x="304800" y="838200"/>
            <a:ext cx="2743200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u="sng" dirty="0" smtClean="0"/>
              <a:t>LONDON HEALTH SCIENCES CENTRE</a:t>
            </a:r>
          </a:p>
          <a:p>
            <a:pPr eaLnBrk="1" hangingPunct="1"/>
            <a:r>
              <a:rPr lang="en-US" sz="1000" b="1" dirty="0" smtClean="0"/>
              <a:t>Dr</a:t>
            </a:r>
            <a:r>
              <a:rPr lang="en-US" sz="1000" b="1" dirty="0"/>
              <a:t>. </a:t>
            </a:r>
            <a:r>
              <a:rPr lang="en-US" sz="1000" b="1" dirty="0" smtClean="0"/>
              <a:t>Andrea </a:t>
            </a:r>
            <a:r>
              <a:rPr lang="en-US" sz="1000" b="1" dirty="0" err="1" smtClean="0"/>
              <a:t>Lum</a:t>
            </a:r>
            <a:endParaRPr lang="en-US" sz="1000" b="1" dirty="0" smtClean="0"/>
          </a:p>
          <a:p>
            <a:pPr eaLnBrk="1" hangingPunct="1"/>
            <a:r>
              <a:rPr lang="en-US" sz="1000" dirty="0" smtClean="0"/>
              <a:t>Chair</a:t>
            </a:r>
            <a:r>
              <a:rPr lang="en-US" sz="1000" dirty="0"/>
              <a:t>, Medical Advisory Committee and Director, Quality of Medical </a:t>
            </a:r>
            <a:r>
              <a:rPr lang="en-US" sz="1000" dirty="0" smtClean="0"/>
              <a:t>Care</a:t>
            </a:r>
          </a:p>
          <a:p>
            <a:pPr eaLnBrk="1" hangingPunct="1"/>
            <a:r>
              <a:rPr lang="en-US" sz="1000" b="1" i="1" dirty="0" smtClean="0"/>
              <a:t>Tracey Pace</a:t>
            </a:r>
            <a:r>
              <a:rPr lang="en-US" sz="1000" i="1" dirty="0" smtClean="0"/>
              <a:t> Administrative Associate</a:t>
            </a:r>
            <a:endParaRPr lang="en-US" sz="1000" i="1" dirty="0"/>
          </a:p>
          <a:p>
            <a:pPr eaLnBrk="1" hangingPunct="1"/>
            <a:r>
              <a:rPr lang="en-US" sz="1000" b="1" dirty="0" smtClean="0"/>
              <a:t>Dr. </a:t>
            </a:r>
            <a:r>
              <a:rPr lang="en-US" sz="1000" b="1" dirty="0" err="1" smtClean="0"/>
              <a:t>Fawaz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Siddiqi</a:t>
            </a:r>
            <a:r>
              <a:rPr lang="en-US" sz="1000" dirty="0" smtClean="0"/>
              <a:t>,  Vice Chair</a:t>
            </a:r>
            <a:endParaRPr lang="en-US" sz="1000" dirty="0"/>
          </a:p>
          <a:p>
            <a:pPr eaLnBrk="1" hangingPunct="1"/>
            <a:r>
              <a:rPr lang="en-US" sz="1000" b="1" i="1" dirty="0" smtClean="0"/>
              <a:t>Diane Russell</a:t>
            </a:r>
            <a:r>
              <a:rPr lang="en-US" sz="1000" i="1" dirty="0" smtClean="0"/>
              <a:t>, </a:t>
            </a:r>
            <a:r>
              <a:rPr lang="en-US" sz="1000" i="1" dirty="0"/>
              <a:t>Administrative Assistant</a:t>
            </a:r>
          </a:p>
        </p:txBody>
      </p:sp>
      <p:sp>
        <p:nvSpPr>
          <p:cNvPr id="2076" name="Line 84"/>
          <p:cNvSpPr>
            <a:spLocks noChangeShapeType="1"/>
          </p:cNvSpPr>
          <p:nvPr/>
        </p:nvSpPr>
        <p:spPr bwMode="auto">
          <a:xfrm flipH="1">
            <a:off x="3047999" y="1295400"/>
            <a:ext cx="180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88"/>
          <p:cNvSpPr>
            <a:spLocks noChangeShapeType="1"/>
          </p:cNvSpPr>
          <p:nvPr/>
        </p:nvSpPr>
        <p:spPr bwMode="auto">
          <a:xfrm>
            <a:off x="5895975" y="1295400"/>
            <a:ext cx="200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109"/>
          <p:cNvSpPr>
            <a:spLocks noChangeShapeType="1"/>
          </p:cNvSpPr>
          <p:nvPr/>
        </p:nvSpPr>
        <p:spPr bwMode="auto">
          <a:xfrm flipH="1" flipV="1">
            <a:off x="4524373" y="1524000"/>
            <a:ext cx="9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112"/>
          <p:cNvSpPr>
            <a:spLocks noChangeShapeType="1"/>
          </p:cNvSpPr>
          <p:nvPr/>
        </p:nvSpPr>
        <p:spPr bwMode="auto">
          <a:xfrm flipH="1" flipV="1">
            <a:off x="4524373" y="2336797"/>
            <a:ext cx="10" cy="10929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Text Box 57"/>
          <p:cNvSpPr txBox="1">
            <a:spLocks noChangeArrowheads="1"/>
          </p:cNvSpPr>
          <p:nvPr/>
        </p:nvSpPr>
        <p:spPr bwMode="auto">
          <a:xfrm>
            <a:off x="314325" y="4976018"/>
            <a:ext cx="2438400" cy="5055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Stacey Taylor </a:t>
            </a:r>
          </a:p>
          <a:p>
            <a:pPr eaLnBrk="1" hangingPunct="1"/>
            <a:r>
              <a:rPr lang="en-US" sz="1000" dirty="0"/>
              <a:t>Credentialing and Business Systems Associate</a:t>
            </a:r>
          </a:p>
          <a:p>
            <a:pPr eaLnBrk="1" hangingPunct="1"/>
            <a:endParaRPr lang="en-US" sz="1000" b="1" dirty="0"/>
          </a:p>
        </p:txBody>
      </p:sp>
      <p:sp>
        <p:nvSpPr>
          <p:cNvPr id="36" name="Text Box 59"/>
          <p:cNvSpPr txBox="1">
            <a:spLocks noChangeArrowheads="1"/>
          </p:cNvSpPr>
          <p:nvPr/>
        </p:nvSpPr>
        <p:spPr bwMode="auto">
          <a:xfrm>
            <a:off x="6600822" y="4976019"/>
            <a:ext cx="2362200" cy="5008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Jennifer Joyce</a:t>
            </a:r>
          </a:p>
          <a:p>
            <a:pPr eaLnBrk="1" hangingPunct="1"/>
            <a:r>
              <a:rPr lang="en-US" sz="1000" dirty="0" smtClean="0"/>
              <a:t>Learning and Professional Staff Associate</a:t>
            </a:r>
            <a:endParaRPr lang="en-US" sz="1000" dirty="0"/>
          </a:p>
        </p:txBody>
      </p:sp>
      <p:sp>
        <p:nvSpPr>
          <p:cNvPr id="37" name="Text Box 62"/>
          <p:cNvSpPr txBox="1">
            <a:spLocks noChangeArrowheads="1"/>
          </p:cNvSpPr>
          <p:nvPr/>
        </p:nvSpPr>
        <p:spPr bwMode="auto">
          <a:xfrm>
            <a:off x="4833937" y="4960247"/>
            <a:ext cx="1662113" cy="392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Monica </a:t>
            </a:r>
            <a:r>
              <a:rPr lang="en-US" sz="1000" b="1" dirty="0"/>
              <a:t>McKay</a:t>
            </a:r>
          </a:p>
          <a:p>
            <a:pPr eaLnBrk="1" hangingPunct="1"/>
            <a:r>
              <a:rPr lang="en-US" sz="1000" dirty="0"/>
              <a:t>Finance </a:t>
            </a:r>
            <a:r>
              <a:rPr lang="en-US" sz="1000" dirty="0" smtClean="0"/>
              <a:t>Analyst</a:t>
            </a:r>
            <a:endParaRPr lang="en-US" sz="1000" dirty="0"/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228600" y="6477000"/>
            <a:ext cx="31146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endParaRPr lang="en-US" sz="800" dirty="0"/>
          </a:p>
        </p:txBody>
      </p:sp>
      <p:sp>
        <p:nvSpPr>
          <p:cNvPr id="39" name="Text Box 62"/>
          <p:cNvSpPr txBox="1">
            <a:spLocks noChangeArrowheads="1"/>
          </p:cNvSpPr>
          <p:nvPr/>
        </p:nvSpPr>
        <p:spPr bwMode="auto">
          <a:xfrm>
            <a:off x="2898775" y="4976019"/>
            <a:ext cx="1692275" cy="4047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b="1" dirty="0" smtClean="0"/>
              <a:t>Alison Wareham</a:t>
            </a:r>
          </a:p>
          <a:p>
            <a:pPr eaLnBrk="1" hangingPunct="1"/>
            <a:r>
              <a:rPr lang="en-US" sz="1000" dirty="0" smtClean="0"/>
              <a:t>Team Assistant</a:t>
            </a:r>
            <a:endParaRPr lang="en-US" sz="1000" dirty="0"/>
          </a:p>
        </p:txBody>
      </p:sp>
      <p:sp>
        <p:nvSpPr>
          <p:cNvPr id="40" name="Text Box 63"/>
          <p:cNvSpPr txBox="1">
            <a:spLocks noChangeArrowheads="1"/>
          </p:cNvSpPr>
          <p:nvPr/>
        </p:nvSpPr>
        <p:spPr bwMode="auto">
          <a:xfrm>
            <a:off x="4724400" y="5481548"/>
            <a:ext cx="187642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800" dirty="0"/>
              <a:t>Department Envelope Administration</a:t>
            </a:r>
          </a:p>
          <a:p>
            <a:pPr algn="l" eaLnBrk="1" hangingPunct="1"/>
            <a:r>
              <a:rPr lang="en-US" sz="800" dirty="0" smtClean="0"/>
              <a:t>Stipend </a:t>
            </a:r>
            <a:r>
              <a:rPr lang="en-US" sz="800" dirty="0"/>
              <a:t>Administration</a:t>
            </a:r>
          </a:p>
          <a:p>
            <a:pPr algn="l" eaLnBrk="1" hangingPunct="1"/>
            <a:r>
              <a:rPr lang="en-US" sz="800" dirty="0"/>
              <a:t>HOCC Administration</a:t>
            </a:r>
          </a:p>
          <a:p>
            <a:pPr algn="l" eaLnBrk="1" hangingPunct="1"/>
            <a:r>
              <a:rPr lang="en-US" sz="800" dirty="0"/>
              <a:t>Clinical Education Budget</a:t>
            </a:r>
          </a:p>
          <a:p>
            <a:pPr algn="l" eaLnBrk="1" hangingPunct="1"/>
            <a:r>
              <a:rPr lang="en-US" sz="800" dirty="0" smtClean="0"/>
              <a:t>PARO </a:t>
            </a:r>
            <a:r>
              <a:rPr lang="en-US" sz="800" dirty="0"/>
              <a:t>Contract </a:t>
            </a:r>
            <a:r>
              <a:rPr lang="en-US" sz="800" dirty="0" smtClean="0"/>
              <a:t>Administration</a:t>
            </a:r>
          </a:p>
          <a:p>
            <a:pPr algn="l" eaLnBrk="1" hangingPunct="1"/>
            <a:r>
              <a:rPr lang="en-US" sz="800" dirty="0" smtClean="0"/>
              <a:t>MTD Reporting</a:t>
            </a:r>
          </a:p>
          <a:p>
            <a:pPr algn="l" eaLnBrk="1" hangingPunct="1"/>
            <a:r>
              <a:rPr lang="en-US" sz="800" dirty="0" smtClean="0"/>
              <a:t>Budget Cycle and Variance Analysis </a:t>
            </a:r>
          </a:p>
          <a:p>
            <a:pPr algn="l" eaLnBrk="1" hangingPunct="1"/>
            <a:r>
              <a:rPr lang="en-US" sz="800" dirty="0" smtClean="0"/>
              <a:t>Medical Resident Timekeeping Support</a:t>
            </a:r>
            <a:endParaRPr lang="en-US" sz="800" dirty="0"/>
          </a:p>
        </p:txBody>
      </p:sp>
      <p:sp>
        <p:nvSpPr>
          <p:cNvPr id="54" name="Text Box 63"/>
          <p:cNvSpPr txBox="1">
            <a:spLocks noChangeArrowheads="1"/>
          </p:cNvSpPr>
          <p:nvPr/>
        </p:nvSpPr>
        <p:spPr bwMode="auto">
          <a:xfrm>
            <a:off x="2895600" y="5452794"/>
            <a:ext cx="168831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800" dirty="0" smtClean="0"/>
              <a:t>HR Processes for Medical Secretaries</a:t>
            </a:r>
          </a:p>
          <a:p>
            <a:pPr algn="l" eaLnBrk="1" hangingPunct="1"/>
            <a:r>
              <a:rPr lang="en-US" sz="800" dirty="0" smtClean="0"/>
              <a:t>Professional Staff Contract Support</a:t>
            </a:r>
          </a:p>
          <a:p>
            <a:pPr algn="l" eaLnBrk="1" hangingPunct="1"/>
            <a:r>
              <a:rPr lang="en-US" sz="800" dirty="0" smtClean="0"/>
              <a:t>Visiting Electives PG Credentialing </a:t>
            </a:r>
          </a:p>
          <a:p>
            <a:pPr algn="l" eaLnBrk="1" hangingPunct="1"/>
            <a:r>
              <a:rPr lang="en-US" sz="800" dirty="0" smtClean="0"/>
              <a:t>Medical Secretary Timekeeping</a:t>
            </a:r>
          </a:p>
          <a:p>
            <a:pPr algn="l" eaLnBrk="1" hangingPunct="1"/>
            <a:endParaRPr lang="en-US" sz="800" dirty="0"/>
          </a:p>
        </p:txBody>
      </p:sp>
      <p:cxnSp>
        <p:nvCxnSpPr>
          <p:cNvPr id="3" name="Straight Connector 2"/>
          <p:cNvCxnSpPr>
            <a:stCxn id="2054" idx="3"/>
          </p:cNvCxnSpPr>
          <p:nvPr/>
        </p:nvCxnSpPr>
        <p:spPr bwMode="auto">
          <a:xfrm>
            <a:off x="5705475" y="2133600"/>
            <a:ext cx="305752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>
            <a:off x="457200" y="2133600"/>
            <a:ext cx="29622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>
            <a:off x="8763000" y="2133600"/>
            <a:ext cx="0" cy="17359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>
            <a:off x="457200" y="2133600"/>
            <a:ext cx="0" cy="17359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Line 72"/>
          <p:cNvSpPr>
            <a:spLocks noChangeShapeType="1"/>
          </p:cNvSpPr>
          <p:nvPr/>
        </p:nvSpPr>
        <p:spPr bwMode="auto">
          <a:xfrm>
            <a:off x="3038475" y="4267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>
            <a:stCxn id="44" idx="1"/>
          </p:cNvCxnSpPr>
          <p:nvPr/>
        </p:nvCxnSpPr>
        <p:spPr bwMode="auto">
          <a:xfrm>
            <a:off x="6086475" y="4267201"/>
            <a:ext cx="0" cy="6930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/>
          <p:cNvCxnSpPr>
            <a:stCxn id="44" idx="0"/>
          </p:cNvCxnSpPr>
          <p:nvPr/>
        </p:nvCxnSpPr>
        <p:spPr bwMode="auto">
          <a:xfrm>
            <a:off x="3038475" y="4267200"/>
            <a:ext cx="0" cy="69770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 flipH="1">
            <a:off x="4524370" y="4038601"/>
            <a:ext cx="2" cy="2285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>
            <a:stCxn id="2065" idx="3"/>
          </p:cNvCxnSpPr>
          <p:nvPr/>
        </p:nvCxnSpPr>
        <p:spPr bwMode="auto">
          <a:xfrm>
            <a:off x="2752725" y="4653709"/>
            <a:ext cx="285750" cy="322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289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London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renzellj</dc:creator>
  <cp:lastModifiedBy>Tracey Pace</cp:lastModifiedBy>
  <cp:revision>104</cp:revision>
  <cp:lastPrinted>2013-05-10T15:37:10Z</cp:lastPrinted>
  <dcterms:created xsi:type="dcterms:W3CDTF">2008-06-10T18:59:30Z</dcterms:created>
  <dcterms:modified xsi:type="dcterms:W3CDTF">2017-12-21T16:24:18Z</dcterms:modified>
</cp:coreProperties>
</file>