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66"/>
  </p:notesMasterIdLst>
  <p:sldIdLst>
    <p:sldId id="257" r:id="rId5"/>
    <p:sldId id="259" r:id="rId6"/>
    <p:sldId id="264" r:id="rId7"/>
    <p:sldId id="265" r:id="rId8"/>
    <p:sldId id="266" r:id="rId9"/>
    <p:sldId id="267" r:id="rId10"/>
    <p:sldId id="268" r:id="rId11"/>
    <p:sldId id="269" r:id="rId12"/>
    <p:sldId id="270" r:id="rId13"/>
    <p:sldId id="318" r:id="rId14"/>
    <p:sldId id="271" r:id="rId15"/>
    <p:sldId id="272" r:id="rId16"/>
    <p:sldId id="313" r:id="rId17"/>
    <p:sldId id="314" r:id="rId18"/>
    <p:sldId id="319" r:id="rId19"/>
    <p:sldId id="328" r:id="rId20"/>
    <p:sldId id="273" r:id="rId21"/>
    <p:sldId id="312" r:id="rId22"/>
    <p:sldId id="330" r:id="rId23"/>
    <p:sldId id="274" r:id="rId24"/>
    <p:sldId id="275" r:id="rId25"/>
    <p:sldId id="276" r:id="rId26"/>
    <p:sldId id="315" r:id="rId27"/>
    <p:sldId id="316" r:id="rId28"/>
    <p:sldId id="277" r:id="rId29"/>
    <p:sldId id="278" r:id="rId30"/>
    <p:sldId id="279" r:id="rId31"/>
    <p:sldId id="280" r:id="rId32"/>
    <p:sldId id="317" r:id="rId33"/>
    <p:sldId id="281" r:id="rId34"/>
    <p:sldId id="320" r:id="rId35"/>
    <p:sldId id="321" r:id="rId36"/>
    <p:sldId id="282" r:id="rId37"/>
    <p:sldId id="283" r:id="rId38"/>
    <p:sldId id="284" r:id="rId39"/>
    <p:sldId id="285" r:id="rId40"/>
    <p:sldId id="322" r:id="rId41"/>
    <p:sldId id="286" r:id="rId42"/>
    <p:sldId id="287" r:id="rId43"/>
    <p:sldId id="323" r:id="rId44"/>
    <p:sldId id="288" r:id="rId45"/>
    <p:sldId id="289" r:id="rId46"/>
    <p:sldId id="324" r:id="rId47"/>
    <p:sldId id="290" r:id="rId48"/>
    <p:sldId id="325" r:id="rId49"/>
    <p:sldId id="291" r:id="rId50"/>
    <p:sldId id="292" r:id="rId51"/>
    <p:sldId id="293" r:id="rId52"/>
    <p:sldId id="326" r:id="rId53"/>
    <p:sldId id="294" r:id="rId54"/>
    <p:sldId id="327" r:id="rId55"/>
    <p:sldId id="295" r:id="rId56"/>
    <p:sldId id="296" r:id="rId57"/>
    <p:sldId id="297" r:id="rId58"/>
    <p:sldId id="298" r:id="rId59"/>
    <p:sldId id="299" r:id="rId60"/>
    <p:sldId id="329" r:id="rId61"/>
    <p:sldId id="300" r:id="rId62"/>
    <p:sldId id="331" r:id="rId63"/>
    <p:sldId id="301" r:id="rId64"/>
    <p:sldId id="263" r:id="rId65"/>
  </p:sldIdLst>
  <p:sldSz cx="6838950" cy="5129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3">
          <p15:clr>
            <a:srgbClr val="A4A3A4"/>
          </p15:clr>
        </p15:guide>
        <p15:guide id="2" orient="horz" pos="1616">
          <p15:clr>
            <a:srgbClr val="A4A3A4"/>
          </p15:clr>
        </p15:guide>
        <p15:guide id="3" pos="417">
          <p15:clr>
            <a:srgbClr val="A4A3A4"/>
          </p15:clr>
        </p15:guide>
        <p15:guide id="4" pos="2142">
          <p15:clr>
            <a:srgbClr val="A4A3A4"/>
          </p15:clr>
        </p15:guide>
        <p15:guide id="5" pos="38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Ewasko" initials="LE" lastIdx="2" clrIdx="0">
    <p:extLst>
      <p:ext uri="{19B8F6BF-5375-455C-9EA6-DF929625EA0E}">
        <p15:presenceInfo xmlns:p15="http://schemas.microsoft.com/office/powerpoint/2012/main" userId="S-1-5-21-3268520485-1580165246-4160084142-117749" providerId="AD"/>
      </p:ext>
    </p:extLst>
  </p:cmAuthor>
  <p:cmAuthor id="2" name="Charis JohnsonAntaran" initials="CJ" lastIdx="7" clrIdx="1">
    <p:extLst>
      <p:ext uri="{19B8F6BF-5375-455C-9EA6-DF929625EA0E}">
        <p15:presenceInfo xmlns:p15="http://schemas.microsoft.com/office/powerpoint/2012/main" userId="S-1-5-21-3268520485-1580165246-4160084142-861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558055"/>
    <a:srgbClr val="FFB300"/>
    <a:srgbClr val="AEE67D"/>
    <a:srgbClr val="B2C8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83741" autoAdjust="0"/>
  </p:normalViewPr>
  <p:slideViewPr>
    <p:cSldViewPr snapToGrid="0" snapToObjects="1">
      <p:cViewPr varScale="1">
        <p:scale>
          <a:sx n="151" d="100"/>
          <a:sy n="151" d="100"/>
        </p:scale>
        <p:origin x="1170" y="144"/>
      </p:cViewPr>
      <p:guideLst>
        <p:guide orient="horz" pos="1103"/>
        <p:guide orient="horz" pos="1616"/>
        <p:guide pos="417"/>
        <p:guide pos="2142"/>
        <p:guide pos="3832"/>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03B1A-93AB-694F-8498-8D19C206C3E1}" type="datetimeFigureOut">
              <a:rPr lang="en-US" smtClean="0"/>
              <a:t>2020/09/14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32F60-871C-A244-9F30-4E240D88558E}" type="slidenum">
              <a:rPr lang="en-US" smtClean="0"/>
              <a:t>‹#›</a:t>
            </a:fld>
            <a:endParaRPr lang="en-US"/>
          </a:p>
        </p:txBody>
      </p:sp>
    </p:spTree>
    <p:extLst>
      <p:ext uri="{BB962C8B-B14F-4D97-AF65-F5344CB8AC3E}">
        <p14:creationId xmlns:p14="http://schemas.microsoft.com/office/powerpoint/2010/main" val="2757622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2 LOGO VERSION – UNDER LAYOUTS SELECT:</a:t>
            </a:r>
            <a:endParaRPr lang="en-US" baseline="0" dirty="0"/>
          </a:p>
          <a:p>
            <a:endParaRPr lang="en-US" baseline="0" dirty="0"/>
          </a:p>
          <a:p>
            <a:r>
              <a:rPr lang="en-US" dirty="0"/>
              <a:t>LAYOUT</a:t>
            </a:r>
            <a:r>
              <a:rPr lang="en-US" baseline="0" dirty="0"/>
              <a:t> “TITLE SLIDE – 2 LOGOS” </a:t>
            </a:r>
          </a:p>
        </p:txBody>
      </p:sp>
      <p:sp>
        <p:nvSpPr>
          <p:cNvPr id="4" name="Slide Number Placeholder 3"/>
          <p:cNvSpPr>
            <a:spLocks noGrp="1"/>
          </p:cNvSpPr>
          <p:nvPr>
            <p:ph type="sldNum" sz="quarter" idx="10"/>
          </p:nvPr>
        </p:nvSpPr>
        <p:spPr/>
        <p:txBody>
          <a:bodyPr/>
          <a:lstStyle/>
          <a:p>
            <a:fld id="{76C32F60-871C-A244-9F30-4E240D88558E}" type="slidenum">
              <a:rPr lang="en-US" smtClean="0"/>
              <a:t>1</a:t>
            </a:fld>
            <a:endParaRPr lang="en-US"/>
          </a:p>
        </p:txBody>
      </p:sp>
    </p:spTree>
    <p:extLst>
      <p:ext uri="{BB962C8B-B14F-4D97-AF65-F5344CB8AC3E}">
        <p14:creationId xmlns:p14="http://schemas.microsoft.com/office/powerpoint/2010/main" val="1675299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10</a:t>
            </a:fld>
            <a:endParaRPr lang="en-US"/>
          </a:p>
        </p:txBody>
      </p:sp>
    </p:spTree>
    <p:extLst>
      <p:ext uri="{BB962C8B-B14F-4D97-AF65-F5344CB8AC3E}">
        <p14:creationId xmlns:p14="http://schemas.microsoft.com/office/powerpoint/2010/main" val="394065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11</a:t>
            </a:fld>
            <a:endParaRPr lang="en-US"/>
          </a:p>
        </p:txBody>
      </p:sp>
    </p:spTree>
    <p:extLst>
      <p:ext uri="{BB962C8B-B14F-4D97-AF65-F5344CB8AC3E}">
        <p14:creationId xmlns:p14="http://schemas.microsoft.com/office/powerpoint/2010/main" val="114349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12</a:t>
            </a:fld>
            <a:endParaRPr lang="en-US"/>
          </a:p>
        </p:txBody>
      </p:sp>
    </p:spTree>
    <p:extLst>
      <p:ext uri="{BB962C8B-B14F-4D97-AF65-F5344CB8AC3E}">
        <p14:creationId xmlns:p14="http://schemas.microsoft.com/office/powerpoint/2010/main" val="2474989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13</a:t>
            </a:fld>
            <a:endParaRPr lang="en-US"/>
          </a:p>
        </p:txBody>
      </p:sp>
    </p:spTree>
    <p:extLst>
      <p:ext uri="{BB962C8B-B14F-4D97-AF65-F5344CB8AC3E}">
        <p14:creationId xmlns:p14="http://schemas.microsoft.com/office/powerpoint/2010/main" val="419367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14</a:t>
            </a:fld>
            <a:endParaRPr lang="en-US"/>
          </a:p>
        </p:txBody>
      </p:sp>
    </p:spTree>
    <p:extLst>
      <p:ext uri="{BB962C8B-B14F-4D97-AF65-F5344CB8AC3E}">
        <p14:creationId xmlns:p14="http://schemas.microsoft.com/office/powerpoint/2010/main" val="172675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15</a:t>
            </a:fld>
            <a:endParaRPr lang="en-US"/>
          </a:p>
        </p:txBody>
      </p:sp>
    </p:spTree>
    <p:extLst>
      <p:ext uri="{BB962C8B-B14F-4D97-AF65-F5344CB8AC3E}">
        <p14:creationId xmlns:p14="http://schemas.microsoft.com/office/powerpoint/2010/main" val="306899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16</a:t>
            </a:fld>
            <a:endParaRPr lang="en-US"/>
          </a:p>
        </p:txBody>
      </p:sp>
    </p:spTree>
    <p:extLst>
      <p:ext uri="{BB962C8B-B14F-4D97-AF65-F5344CB8AC3E}">
        <p14:creationId xmlns:p14="http://schemas.microsoft.com/office/powerpoint/2010/main" val="3551842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17</a:t>
            </a:fld>
            <a:endParaRPr lang="en-US"/>
          </a:p>
        </p:txBody>
      </p:sp>
    </p:spTree>
    <p:extLst>
      <p:ext uri="{BB962C8B-B14F-4D97-AF65-F5344CB8AC3E}">
        <p14:creationId xmlns:p14="http://schemas.microsoft.com/office/powerpoint/2010/main" val="265446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18</a:t>
            </a:fld>
            <a:endParaRPr lang="en-US"/>
          </a:p>
        </p:txBody>
      </p:sp>
    </p:spTree>
    <p:extLst>
      <p:ext uri="{BB962C8B-B14F-4D97-AF65-F5344CB8AC3E}">
        <p14:creationId xmlns:p14="http://schemas.microsoft.com/office/powerpoint/2010/main" val="3718531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19</a:t>
            </a:fld>
            <a:endParaRPr lang="en-US"/>
          </a:p>
        </p:txBody>
      </p:sp>
    </p:spTree>
    <p:extLst>
      <p:ext uri="{BB962C8B-B14F-4D97-AF65-F5344CB8AC3E}">
        <p14:creationId xmlns:p14="http://schemas.microsoft.com/office/powerpoint/2010/main" val="146545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2</a:t>
            </a:fld>
            <a:endParaRPr lang="en-US"/>
          </a:p>
        </p:txBody>
      </p:sp>
    </p:spTree>
    <p:extLst>
      <p:ext uri="{BB962C8B-B14F-4D97-AF65-F5344CB8AC3E}">
        <p14:creationId xmlns:p14="http://schemas.microsoft.com/office/powerpoint/2010/main" val="3271594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20</a:t>
            </a:fld>
            <a:endParaRPr lang="en-US"/>
          </a:p>
        </p:txBody>
      </p:sp>
    </p:spTree>
    <p:extLst>
      <p:ext uri="{BB962C8B-B14F-4D97-AF65-F5344CB8AC3E}">
        <p14:creationId xmlns:p14="http://schemas.microsoft.com/office/powerpoint/2010/main" val="4133000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21</a:t>
            </a:fld>
            <a:endParaRPr lang="en-US"/>
          </a:p>
        </p:txBody>
      </p:sp>
    </p:spTree>
    <p:extLst>
      <p:ext uri="{BB962C8B-B14F-4D97-AF65-F5344CB8AC3E}">
        <p14:creationId xmlns:p14="http://schemas.microsoft.com/office/powerpoint/2010/main" val="2532425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22</a:t>
            </a:fld>
            <a:endParaRPr lang="en-US"/>
          </a:p>
        </p:txBody>
      </p:sp>
    </p:spTree>
    <p:extLst>
      <p:ext uri="{BB962C8B-B14F-4D97-AF65-F5344CB8AC3E}">
        <p14:creationId xmlns:p14="http://schemas.microsoft.com/office/powerpoint/2010/main" val="1391186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23</a:t>
            </a:fld>
            <a:endParaRPr lang="en-US"/>
          </a:p>
        </p:txBody>
      </p:sp>
    </p:spTree>
    <p:extLst>
      <p:ext uri="{BB962C8B-B14F-4D97-AF65-F5344CB8AC3E}">
        <p14:creationId xmlns:p14="http://schemas.microsoft.com/office/powerpoint/2010/main" val="3606676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24</a:t>
            </a:fld>
            <a:endParaRPr lang="en-US"/>
          </a:p>
        </p:txBody>
      </p:sp>
    </p:spTree>
    <p:extLst>
      <p:ext uri="{BB962C8B-B14F-4D97-AF65-F5344CB8AC3E}">
        <p14:creationId xmlns:p14="http://schemas.microsoft.com/office/powerpoint/2010/main" val="561977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25</a:t>
            </a:fld>
            <a:endParaRPr lang="en-US"/>
          </a:p>
        </p:txBody>
      </p:sp>
    </p:spTree>
    <p:extLst>
      <p:ext uri="{BB962C8B-B14F-4D97-AF65-F5344CB8AC3E}">
        <p14:creationId xmlns:p14="http://schemas.microsoft.com/office/powerpoint/2010/main" val="4190579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26</a:t>
            </a:fld>
            <a:endParaRPr lang="en-US"/>
          </a:p>
        </p:txBody>
      </p:sp>
    </p:spTree>
    <p:extLst>
      <p:ext uri="{BB962C8B-B14F-4D97-AF65-F5344CB8AC3E}">
        <p14:creationId xmlns:p14="http://schemas.microsoft.com/office/powerpoint/2010/main" val="855644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27</a:t>
            </a:fld>
            <a:endParaRPr lang="en-US"/>
          </a:p>
        </p:txBody>
      </p:sp>
    </p:spTree>
    <p:extLst>
      <p:ext uri="{BB962C8B-B14F-4D97-AF65-F5344CB8AC3E}">
        <p14:creationId xmlns:p14="http://schemas.microsoft.com/office/powerpoint/2010/main" val="1860404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28</a:t>
            </a:fld>
            <a:endParaRPr lang="en-US"/>
          </a:p>
        </p:txBody>
      </p:sp>
    </p:spTree>
    <p:extLst>
      <p:ext uri="{BB962C8B-B14F-4D97-AF65-F5344CB8AC3E}">
        <p14:creationId xmlns:p14="http://schemas.microsoft.com/office/powerpoint/2010/main" val="1252076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29</a:t>
            </a:fld>
            <a:endParaRPr lang="en-US"/>
          </a:p>
        </p:txBody>
      </p:sp>
    </p:spTree>
    <p:extLst>
      <p:ext uri="{BB962C8B-B14F-4D97-AF65-F5344CB8AC3E}">
        <p14:creationId xmlns:p14="http://schemas.microsoft.com/office/powerpoint/2010/main" val="23221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3</a:t>
            </a:fld>
            <a:endParaRPr lang="en-US"/>
          </a:p>
        </p:txBody>
      </p:sp>
    </p:spTree>
    <p:extLst>
      <p:ext uri="{BB962C8B-B14F-4D97-AF65-F5344CB8AC3E}">
        <p14:creationId xmlns:p14="http://schemas.microsoft.com/office/powerpoint/2010/main" val="1262939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30</a:t>
            </a:fld>
            <a:endParaRPr lang="en-US"/>
          </a:p>
        </p:txBody>
      </p:sp>
    </p:spTree>
    <p:extLst>
      <p:ext uri="{BB962C8B-B14F-4D97-AF65-F5344CB8AC3E}">
        <p14:creationId xmlns:p14="http://schemas.microsoft.com/office/powerpoint/2010/main" val="3971726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31</a:t>
            </a:fld>
            <a:endParaRPr lang="en-US"/>
          </a:p>
        </p:txBody>
      </p:sp>
    </p:spTree>
    <p:extLst>
      <p:ext uri="{BB962C8B-B14F-4D97-AF65-F5344CB8AC3E}">
        <p14:creationId xmlns:p14="http://schemas.microsoft.com/office/powerpoint/2010/main" val="3602472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32</a:t>
            </a:fld>
            <a:endParaRPr lang="en-US"/>
          </a:p>
        </p:txBody>
      </p:sp>
    </p:spTree>
    <p:extLst>
      <p:ext uri="{BB962C8B-B14F-4D97-AF65-F5344CB8AC3E}">
        <p14:creationId xmlns:p14="http://schemas.microsoft.com/office/powerpoint/2010/main" val="1340756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33</a:t>
            </a:fld>
            <a:endParaRPr lang="en-US"/>
          </a:p>
        </p:txBody>
      </p:sp>
    </p:spTree>
    <p:extLst>
      <p:ext uri="{BB962C8B-B14F-4D97-AF65-F5344CB8AC3E}">
        <p14:creationId xmlns:p14="http://schemas.microsoft.com/office/powerpoint/2010/main" val="2066420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34</a:t>
            </a:fld>
            <a:endParaRPr lang="en-US"/>
          </a:p>
        </p:txBody>
      </p:sp>
    </p:spTree>
    <p:extLst>
      <p:ext uri="{BB962C8B-B14F-4D97-AF65-F5344CB8AC3E}">
        <p14:creationId xmlns:p14="http://schemas.microsoft.com/office/powerpoint/2010/main" val="841670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35</a:t>
            </a:fld>
            <a:endParaRPr lang="en-US"/>
          </a:p>
        </p:txBody>
      </p:sp>
    </p:spTree>
    <p:extLst>
      <p:ext uri="{BB962C8B-B14F-4D97-AF65-F5344CB8AC3E}">
        <p14:creationId xmlns:p14="http://schemas.microsoft.com/office/powerpoint/2010/main" val="153452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36</a:t>
            </a:fld>
            <a:endParaRPr lang="en-US"/>
          </a:p>
        </p:txBody>
      </p:sp>
    </p:spTree>
    <p:extLst>
      <p:ext uri="{BB962C8B-B14F-4D97-AF65-F5344CB8AC3E}">
        <p14:creationId xmlns:p14="http://schemas.microsoft.com/office/powerpoint/2010/main" val="401394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37</a:t>
            </a:fld>
            <a:endParaRPr lang="en-US"/>
          </a:p>
        </p:txBody>
      </p:sp>
    </p:spTree>
    <p:extLst>
      <p:ext uri="{BB962C8B-B14F-4D97-AF65-F5344CB8AC3E}">
        <p14:creationId xmlns:p14="http://schemas.microsoft.com/office/powerpoint/2010/main" val="627799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38</a:t>
            </a:fld>
            <a:endParaRPr lang="en-US"/>
          </a:p>
        </p:txBody>
      </p:sp>
    </p:spTree>
    <p:extLst>
      <p:ext uri="{BB962C8B-B14F-4D97-AF65-F5344CB8AC3E}">
        <p14:creationId xmlns:p14="http://schemas.microsoft.com/office/powerpoint/2010/main" val="93593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39</a:t>
            </a:fld>
            <a:endParaRPr lang="en-US"/>
          </a:p>
        </p:txBody>
      </p:sp>
    </p:spTree>
    <p:extLst>
      <p:ext uri="{BB962C8B-B14F-4D97-AF65-F5344CB8AC3E}">
        <p14:creationId xmlns:p14="http://schemas.microsoft.com/office/powerpoint/2010/main" val="48916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4</a:t>
            </a:fld>
            <a:endParaRPr lang="en-US"/>
          </a:p>
        </p:txBody>
      </p:sp>
    </p:spTree>
    <p:extLst>
      <p:ext uri="{BB962C8B-B14F-4D97-AF65-F5344CB8AC3E}">
        <p14:creationId xmlns:p14="http://schemas.microsoft.com/office/powerpoint/2010/main" val="3042823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40</a:t>
            </a:fld>
            <a:endParaRPr lang="en-US"/>
          </a:p>
        </p:txBody>
      </p:sp>
    </p:spTree>
    <p:extLst>
      <p:ext uri="{BB962C8B-B14F-4D97-AF65-F5344CB8AC3E}">
        <p14:creationId xmlns:p14="http://schemas.microsoft.com/office/powerpoint/2010/main" val="3566958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41</a:t>
            </a:fld>
            <a:endParaRPr lang="en-US"/>
          </a:p>
        </p:txBody>
      </p:sp>
    </p:spTree>
    <p:extLst>
      <p:ext uri="{BB962C8B-B14F-4D97-AF65-F5344CB8AC3E}">
        <p14:creationId xmlns:p14="http://schemas.microsoft.com/office/powerpoint/2010/main" val="968723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42</a:t>
            </a:fld>
            <a:endParaRPr lang="en-US"/>
          </a:p>
        </p:txBody>
      </p:sp>
    </p:spTree>
    <p:extLst>
      <p:ext uri="{BB962C8B-B14F-4D97-AF65-F5344CB8AC3E}">
        <p14:creationId xmlns:p14="http://schemas.microsoft.com/office/powerpoint/2010/main" val="2474563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43</a:t>
            </a:fld>
            <a:endParaRPr lang="en-US"/>
          </a:p>
        </p:txBody>
      </p:sp>
    </p:spTree>
    <p:extLst>
      <p:ext uri="{BB962C8B-B14F-4D97-AF65-F5344CB8AC3E}">
        <p14:creationId xmlns:p14="http://schemas.microsoft.com/office/powerpoint/2010/main" val="370146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44</a:t>
            </a:fld>
            <a:endParaRPr lang="en-US"/>
          </a:p>
        </p:txBody>
      </p:sp>
    </p:spTree>
    <p:extLst>
      <p:ext uri="{BB962C8B-B14F-4D97-AF65-F5344CB8AC3E}">
        <p14:creationId xmlns:p14="http://schemas.microsoft.com/office/powerpoint/2010/main" val="5325834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45</a:t>
            </a:fld>
            <a:endParaRPr lang="en-US"/>
          </a:p>
        </p:txBody>
      </p:sp>
    </p:spTree>
    <p:extLst>
      <p:ext uri="{BB962C8B-B14F-4D97-AF65-F5344CB8AC3E}">
        <p14:creationId xmlns:p14="http://schemas.microsoft.com/office/powerpoint/2010/main" val="3114163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46</a:t>
            </a:fld>
            <a:endParaRPr lang="en-US"/>
          </a:p>
        </p:txBody>
      </p:sp>
    </p:spTree>
    <p:extLst>
      <p:ext uri="{BB962C8B-B14F-4D97-AF65-F5344CB8AC3E}">
        <p14:creationId xmlns:p14="http://schemas.microsoft.com/office/powerpoint/2010/main" val="2794456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47</a:t>
            </a:fld>
            <a:endParaRPr lang="en-US"/>
          </a:p>
        </p:txBody>
      </p:sp>
    </p:spTree>
    <p:extLst>
      <p:ext uri="{BB962C8B-B14F-4D97-AF65-F5344CB8AC3E}">
        <p14:creationId xmlns:p14="http://schemas.microsoft.com/office/powerpoint/2010/main" val="3340240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48</a:t>
            </a:fld>
            <a:endParaRPr lang="en-US"/>
          </a:p>
        </p:txBody>
      </p:sp>
    </p:spTree>
    <p:extLst>
      <p:ext uri="{BB962C8B-B14F-4D97-AF65-F5344CB8AC3E}">
        <p14:creationId xmlns:p14="http://schemas.microsoft.com/office/powerpoint/2010/main" val="34686967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49</a:t>
            </a:fld>
            <a:endParaRPr lang="en-US"/>
          </a:p>
        </p:txBody>
      </p:sp>
    </p:spTree>
    <p:extLst>
      <p:ext uri="{BB962C8B-B14F-4D97-AF65-F5344CB8AC3E}">
        <p14:creationId xmlns:p14="http://schemas.microsoft.com/office/powerpoint/2010/main" val="156622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5</a:t>
            </a:fld>
            <a:endParaRPr lang="en-US"/>
          </a:p>
        </p:txBody>
      </p:sp>
    </p:spTree>
    <p:extLst>
      <p:ext uri="{BB962C8B-B14F-4D97-AF65-F5344CB8AC3E}">
        <p14:creationId xmlns:p14="http://schemas.microsoft.com/office/powerpoint/2010/main" val="20592943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50</a:t>
            </a:fld>
            <a:endParaRPr lang="en-US"/>
          </a:p>
        </p:txBody>
      </p:sp>
    </p:spTree>
    <p:extLst>
      <p:ext uri="{BB962C8B-B14F-4D97-AF65-F5344CB8AC3E}">
        <p14:creationId xmlns:p14="http://schemas.microsoft.com/office/powerpoint/2010/main" val="40087653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51</a:t>
            </a:fld>
            <a:endParaRPr lang="en-US"/>
          </a:p>
        </p:txBody>
      </p:sp>
    </p:spTree>
    <p:extLst>
      <p:ext uri="{BB962C8B-B14F-4D97-AF65-F5344CB8AC3E}">
        <p14:creationId xmlns:p14="http://schemas.microsoft.com/office/powerpoint/2010/main" val="13150862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52</a:t>
            </a:fld>
            <a:endParaRPr lang="en-US"/>
          </a:p>
        </p:txBody>
      </p:sp>
    </p:spTree>
    <p:extLst>
      <p:ext uri="{BB962C8B-B14F-4D97-AF65-F5344CB8AC3E}">
        <p14:creationId xmlns:p14="http://schemas.microsoft.com/office/powerpoint/2010/main" val="3948612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53</a:t>
            </a:fld>
            <a:endParaRPr lang="en-US"/>
          </a:p>
        </p:txBody>
      </p:sp>
    </p:spTree>
    <p:extLst>
      <p:ext uri="{BB962C8B-B14F-4D97-AF65-F5344CB8AC3E}">
        <p14:creationId xmlns:p14="http://schemas.microsoft.com/office/powerpoint/2010/main" val="20336135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54</a:t>
            </a:fld>
            <a:endParaRPr lang="en-US"/>
          </a:p>
        </p:txBody>
      </p:sp>
    </p:spTree>
    <p:extLst>
      <p:ext uri="{BB962C8B-B14F-4D97-AF65-F5344CB8AC3E}">
        <p14:creationId xmlns:p14="http://schemas.microsoft.com/office/powerpoint/2010/main" val="37824100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55</a:t>
            </a:fld>
            <a:endParaRPr lang="en-US"/>
          </a:p>
        </p:txBody>
      </p:sp>
    </p:spTree>
    <p:extLst>
      <p:ext uri="{BB962C8B-B14F-4D97-AF65-F5344CB8AC3E}">
        <p14:creationId xmlns:p14="http://schemas.microsoft.com/office/powerpoint/2010/main" val="10799219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56</a:t>
            </a:fld>
            <a:endParaRPr lang="en-US"/>
          </a:p>
        </p:txBody>
      </p:sp>
    </p:spTree>
    <p:extLst>
      <p:ext uri="{BB962C8B-B14F-4D97-AF65-F5344CB8AC3E}">
        <p14:creationId xmlns:p14="http://schemas.microsoft.com/office/powerpoint/2010/main" val="31531310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57</a:t>
            </a:fld>
            <a:endParaRPr lang="en-US"/>
          </a:p>
        </p:txBody>
      </p:sp>
    </p:spTree>
    <p:extLst>
      <p:ext uri="{BB962C8B-B14F-4D97-AF65-F5344CB8AC3E}">
        <p14:creationId xmlns:p14="http://schemas.microsoft.com/office/powerpoint/2010/main" val="3709016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58</a:t>
            </a:fld>
            <a:endParaRPr lang="en-US"/>
          </a:p>
        </p:txBody>
      </p:sp>
    </p:spTree>
    <p:extLst>
      <p:ext uri="{BB962C8B-B14F-4D97-AF65-F5344CB8AC3E}">
        <p14:creationId xmlns:p14="http://schemas.microsoft.com/office/powerpoint/2010/main" val="1282124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59</a:t>
            </a:fld>
            <a:endParaRPr lang="en-US"/>
          </a:p>
        </p:txBody>
      </p:sp>
    </p:spTree>
    <p:extLst>
      <p:ext uri="{BB962C8B-B14F-4D97-AF65-F5344CB8AC3E}">
        <p14:creationId xmlns:p14="http://schemas.microsoft.com/office/powerpoint/2010/main" val="173172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6</a:t>
            </a:fld>
            <a:endParaRPr lang="en-US"/>
          </a:p>
        </p:txBody>
      </p:sp>
    </p:spTree>
    <p:extLst>
      <p:ext uri="{BB962C8B-B14F-4D97-AF65-F5344CB8AC3E}">
        <p14:creationId xmlns:p14="http://schemas.microsoft.com/office/powerpoint/2010/main" val="14091978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60</a:t>
            </a:fld>
            <a:endParaRPr lang="en-US"/>
          </a:p>
        </p:txBody>
      </p:sp>
    </p:spTree>
    <p:extLst>
      <p:ext uri="{BB962C8B-B14F-4D97-AF65-F5344CB8AC3E}">
        <p14:creationId xmlns:p14="http://schemas.microsoft.com/office/powerpoint/2010/main" val="4115922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name “Closing</a:t>
            </a:r>
            <a:r>
              <a:rPr lang="en-US" baseline="0" dirty="0"/>
              <a:t> Slide – 2 </a:t>
            </a:r>
            <a:r>
              <a:rPr lang="en-US" baseline="0"/>
              <a:t>Logos”</a:t>
            </a:r>
            <a:endParaRPr lang="en-US" dirty="0"/>
          </a:p>
        </p:txBody>
      </p:sp>
      <p:sp>
        <p:nvSpPr>
          <p:cNvPr id="4" name="Slide Number Placeholder 3"/>
          <p:cNvSpPr>
            <a:spLocks noGrp="1"/>
          </p:cNvSpPr>
          <p:nvPr>
            <p:ph type="sldNum" sz="quarter" idx="10"/>
          </p:nvPr>
        </p:nvSpPr>
        <p:spPr/>
        <p:txBody>
          <a:bodyPr/>
          <a:lstStyle/>
          <a:p>
            <a:fld id="{76C32F60-871C-A244-9F30-4E240D88558E}" type="slidenum">
              <a:rPr lang="en-US" smtClean="0"/>
              <a:t>61</a:t>
            </a:fld>
            <a:endParaRPr lang="en-US"/>
          </a:p>
        </p:txBody>
      </p:sp>
    </p:spTree>
    <p:extLst>
      <p:ext uri="{BB962C8B-B14F-4D97-AF65-F5344CB8AC3E}">
        <p14:creationId xmlns:p14="http://schemas.microsoft.com/office/powerpoint/2010/main" val="42730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7</a:t>
            </a:fld>
            <a:endParaRPr lang="en-US"/>
          </a:p>
        </p:txBody>
      </p:sp>
    </p:spTree>
    <p:extLst>
      <p:ext uri="{BB962C8B-B14F-4D97-AF65-F5344CB8AC3E}">
        <p14:creationId xmlns:p14="http://schemas.microsoft.com/office/powerpoint/2010/main" val="311682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8</a:t>
            </a:fld>
            <a:endParaRPr lang="en-US"/>
          </a:p>
        </p:txBody>
      </p:sp>
    </p:spTree>
    <p:extLst>
      <p:ext uri="{BB962C8B-B14F-4D97-AF65-F5344CB8AC3E}">
        <p14:creationId xmlns:p14="http://schemas.microsoft.com/office/powerpoint/2010/main" val="194541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Layout “Title and Content”</a:t>
            </a:r>
          </a:p>
        </p:txBody>
      </p:sp>
      <p:sp>
        <p:nvSpPr>
          <p:cNvPr id="4" name="Slide Number Placeholder 3"/>
          <p:cNvSpPr>
            <a:spLocks noGrp="1"/>
          </p:cNvSpPr>
          <p:nvPr>
            <p:ph type="sldNum" sz="quarter" idx="10"/>
          </p:nvPr>
        </p:nvSpPr>
        <p:spPr/>
        <p:txBody>
          <a:bodyPr/>
          <a:lstStyle/>
          <a:p>
            <a:fld id="{76C32F60-871C-A244-9F30-4E240D88558E}" type="slidenum">
              <a:rPr lang="en-US" smtClean="0"/>
              <a:t>9</a:t>
            </a:fld>
            <a:endParaRPr lang="en-US"/>
          </a:p>
        </p:txBody>
      </p:sp>
    </p:spTree>
    <p:extLst>
      <p:ext uri="{BB962C8B-B14F-4D97-AF65-F5344CB8AC3E}">
        <p14:creationId xmlns:p14="http://schemas.microsoft.com/office/powerpoint/2010/main" val="296389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2 logo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p:blipFill>
        <p:spPr>
          <a:xfrm>
            <a:off x="9498" y="7124"/>
            <a:ext cx="6819952" cy="5114964"/>
          </a:xfrm>
          <a:prstGeom prst="rect">
            <a:avLst/>
          </a:prstGeom>
        </p:spPr>
      </p:pic>
      <p:sp>
        <p:nvSpPr>
          <p:cNvPr id="2" name="Title 1"/>
          <p:cNvSpPr>
            <a:spLocks noGrp="1"/>
          </p:cNvSpPr>
          <p:nvPr>
            <p:ph type="ctrTitle"/>
          </p:nvPr>
        </p:nvSpPr>
        <p:spPr>
          <a:xfrm>
            <a:off x="512922" y="2018379"/>
            <a:ext cx="5813108" cy="2348174"/>
          </a:xfrm>
          <a:prstGeom prst="rect">
            <a:avLst/>
          </a:prstGeom>
        </p:spPr>
        <p:txBody>
          <a:bodyPr lIns="0" tIns="0" rIns="0" bIns="0" anchor="ctr" anchorCtr="0">
            <a:noAutofit/>
          </a:bodyPr>
          <a:lstStyle>
            <a:lvl1pPr>
              <a:defRPr b="1"/>
            </a:lvl1pPr>
          </a:lstStyle>
          <a:p>
            <a:r>
              <a:rPr lang="en-US"/>
              <a:t>Click to edit Master title style</a:t>
            </a:r>
            <a:endParaRPr lang="en-US" dirty="0"/>
          </a:p>
        </p:txBody>
      </p:sp>
      <p:pic>
        <p:nvPicPr>
          <p:cNvPr id="10" name="Picture 9" descr="text.png"/>
          <p:cNvPicPr>
            <a:picLocks noChangeAspect="1"/>
          </p:cNvPicPr>
          <p:nvPr userDrawn="1"/>
        </p:nvPicPr>
        <p:blipFill rotWithShape="1">
          <a:blip r:embed="rId3">
            <a:extLst>
              <a:ext uri="{28A0092B-C50C-407E-A947-70E740481C1C}">
                <a14:useLocalDpi xmlns:a14="http://schemas.microsoft.com/office/drawing/2010/main" val="0"/>
              </a:ext>
            </a:extLst>
          </a:blip>
          <a:srcRect l="53976"/>
          <a:stretch/>
        </p:blipFill>
        <p:spPr>
          <a:xfrm>
            <a:off x="1408661" y="4433461"/>
            <a:ext cx="1630771" cy="695293"/>
          </a:xfrm>
          <a:prstGeom prst="rect">
            <a:avLst/>
          </a:prstGeom>
        </p:spPr>
      </p:pic>
      <p:pic>
        <p:nvPicPr>
          <p:cNvPr id="11" name="Picture 10" descr="lhsc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9432" y="4433463"/>
            <a:ext cx="1240155" cy="695293"/>
          </a:xfrm>
          <a:prstGeom prst="rect">
            <a:avLst/>
          </a:prstGeom>
        </p:spPr>
      </p:pic>
      <p:pic>
        <p:nvPicPr>
          <p:cNvPr id="12" name="Picture 11" descr="sjhcl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79586" y="4433464"/>
            <a:ext cx="1145286" cy="695293"/>
          </a:xfrm>
          <a:prstGeom prst="rect">
            <a:avLst/>
          </a:prstGeom>
        </p:spPr>
      </p:pic>
    </p:spTree>
    <p:extLst>
      <p:ext uri="{BB962C8B-B14F-4D97-AF65-F5344CB8AC3E}">
        <p14:creationId xmlns:p14="http://schemas.microsoft.com/office/powerpoint/2010/main" val="39644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 3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p:blipFill>
        <p:spPr>
          <a:xfrm>
            <a:off x="0" y="0"/>
            <a:ext cx="6838949" cy="5129211"/>
          </a:xfrm>
          <a:prstGeom prst="rect">
            <a:avLst/>
          </a:prstGeom>
        </p:spPr>
      </p:pic>
      <p:pic>
        <p:nvPicPr>
          <p:cNvPr id="7" name="Picture 6" descr="text.png"/>
          <p:cNvPicPr>
            <a:picLocks noChangeAspect="1"/>
          </p:cNvPicPr>
          <p:nvPr userDrawn="1"/>
        </p:nvPicPr>
        <p:blipFill rotWithShape="1">
          <a:blip r:embed="rId3">
            <a:extLst>
              <a:ext uri="{28A0092B-C50C-407E-A947-70E740481C1C}">
                <a14:useLocalDpi xmlns:a14="http://schemas.microsoft.com/office/drawing/2010/main" val="0"/>
              </a:ext>
            </a:extLst>
          </a:blip>
          <a:srcRect l="53976"/>
          <a:stretch/>
        </p:blipFill>
        <p:spPr>
          <a:xfrm>
            <a:off x="759073" y="4433461"/>
            <a:ext cx="1630771" cy="695293"/>
          </a:xfrm>
          <a:prstGeom prst="rect">
            <a:avLst/>
          </a:prstGeom>
        </p:spPr>
      </p:pic>
      <p:pic>
        <p:nvPicPr>
          <p:cNvPr id="13" name="Picture 12" descr="lhsc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844" y="4433463"/>
            <a:ext cx="1240155" cy="695293"/>
          </a:xfrm>
          <a:prstGeom prst="rect">
            <a:avLst/>
          </a:prstGeom>
        </p:spPr>
      </p:pic>
      <p:pic>
        <p:nvPicPr>
          <p:cNvPr id="14" name="Picture 13" descr="sjhcl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29998" y="4433464"/>
            <a:ext cx="1145286" cy="695293"/>
          </a:xfrm>
          <a:prstGeom prst="rect">
            <a:avLst/>
          </a:prstGeom>
        </p:spPr>
      </p:pic>
      <p:pic>
        <p:nvPicPr>
          <p:cNvPr id="15" name="Picture 14" descr="wetsern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80577" y="4433461"/>
            <a:ext cx="1319022" cy="695293"/>
          </a:xfrm>
          <a:prstGeom prst="rect">
            <a:avLst/>
          </a:prstGeom>
        </p:spPr>
      </p:pic>
    </p:spTree>
    <p:extLst>
      <p:ext uri="{BB962C8B-B14F-4D97-AF65-F5344CB8AC3E}">
        <p14:creationId xmlns:p14="http://schemas.microsoft.com/office/powerpoint/2010/main" val="197217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Small Pictur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p:blipFill>
        <p:spPr>
          <a:xfrm>
            <a:off x="0" y="0"/>
            <a:ext cx="6838949" cy="5129211"/>
          </a:xfrm>
          <a:prstGeom prst="rect">
            <a:avLst/>
          </a:prstGeom>
        </p:spPr>
      </p:pic>
      <p:sp>
        <p:nvSpPr>
          <p:cNvPr id="2" name="Title 1"/>
          <p:cNvSpPr>
            <a:spLocks noGrp="1"/>
          </p:cNvSpPr>
          <p:nvPr>
            <p:ph type="title"/>
          </p:nvPr>
        </p:nvSpPr>
        <p:spPr>
          <a:xfrm>
            <a:off x="680415" y="272534"/>
            <a:ext cx="5755924" cy="1117578"/>
          </a:xfrm>
          <a:prstGeom prst="rect">
            <a:avLst/>
          </a:prstGeom>
        </p:spPr>
        <p:txBody>
          <a:bodyPr lIns="0" tIns="0" rIns="0" anchor="b" anchorCtr="0">
            <a:no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680416" y="1656791"/>
            <a:ext cx="3293847" cy="2528097"/>
          </a:xfrm>
          <a:prstGeom prst="rect">
            <a:avLst/>
          </a:prstGeom>
        </p:spPr>
        <p:txBody>
          <a:bodyPr lIns="0" rIns="0">
            <a:noAutofit/>
          </a:bodyPr>
          <a:lstStyle>
            <a:lvl1pPr marL="0" indent="0">
              <a:lnSpc>
                <a:spcPct val="110000"/>
              </a:lnSpc>
              <a:spcBef>
                <a:spcPts val="0"/>
              </a:spcBef>
              <a:buNone/>
              <a:defRPr sz="1400"/>
            </a:lvl1pPr>
            <a:lvl2pPr marL="180000" indent="-180000">
              <a:lnSpc>
                <a:spcPct val="110000"/>
              </a:lnSpc>
              <a:spcBef>
                <a:spcPts val="0"/>
              </a:spcBef>
              <a:buFont typeface="Arial"/>
              <a:buChar char="•"/>
              <a:defRPr sz="1400"/>
            </a:lvl2pPr>
            <a:lvl3pPr marL="360000" indent="-180000">
              <a:lnSpc>
                <a:spcPct val="110000"/>
              </a:lnSpc>
              <a:spcBef>
                <a:spcPts val="0"/>
              </a:spcBef>
              <a:buFont typeface="Arial"/>
              <a:buChar char="•"/>
              <a:defRPr sz="1400"/>
            </a:lvl3pPr>
            <a:lvl4pPr marL="540000" indent="-180000">
              <a:lnSpc>
                <a:spcPct val="110000"/>
              </a:lnSpc>
              <a:spcBef>
                <a:spcPts val="0"/>
              </a:spcBef>
              <a:defRPr sz="1400" baseline="0"/>
            </a:lvl4pPr>
            <a:lvl5pPr marL="720000" indent="-180000">
              <a:lnSpc>
                <a:spcPct val="11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idx="10"/>
          </p:nvPr>
        </p:nvSpPr>
        <p:spPr>
          <a:xfrm>
            <a:off x="4099822" y="1761291"/>
            <a:ext cx="2336516" cy="2138636"/>
          </a:xfrm>
          <a:prstGeom prst="rect">
            <a:avLst/>
          </a:prstGeo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p:blipFill>
        <p:spPr>
          <a:xfrm>
            <a:off x="0" y="0"/>
            <a:ext cx="6838949" cy="5129211"/>
          </a:xfrm>
          <a:prstGeom prst="rect">
            <a:avLst/>
          </a:prstGeom>
        </p:spPr>
      </p:pic>
      <p:sp>
        <p:nvSpPr>
          <p:cNvPr id="2" name="Title 1"/>
          <p:cNvSpPr>
            <a:spLocks noGrp="1"/>
          </p:cNvSpPr>
          <p:nvPr>
            <p:ph type="title"/>
          </p:nvPr>
        </p:nvSpPr>
        <p:spPr>
          <a:xfrm>
            <a:off x="680415" y="272534"/>
            <a:ext cx="5755924" cy="1117578"/>
          </a:xfrm>
          <a:prstGeom prst="rect">
            <a:avLst/>
          </a:prstGeom>
        </p:spPr>
        <p:txBody>
          <a:bodyPr lIns="0" tIns="0" rIns="0" anchor="b" anchorCtr="0">
            <a:no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680416" y="1656791"/>
            <a:ext cx="4893379" cy="2528097"/>
          </a:xfrm>
          <a:prstGeom prst="rect">
            <a:avLst/>
          </a:prstGeom>
        </p:spPr>
        <p:txBody>
          <a:bodyPr lIns="0" rIns="0">
            <a:noAutofit/>
          </a:bodyPr>
          <a:lstStyle>
            <a:lvl1pPr marL="0" indent="0">
              <a:lnSpc>
                <a:spcPct val="110000"/>
              </a:lnSpc>
              <a:spcBef>
                <a:spcPts val="0"/>
              </a:spcBef>
              <a:buNone/>
              <a:defRPr sz="1400"/>
            </a:lvl1pPr>
            <a:lvl2pPr marL="180000" indent="-180000">
              <a:lnSpc>
                <a:spcPct val="110000"/>
              </a:lnSpc>
              <a:spcBef>
                <a:spcPts val="0"/>
              </a:spcBef>
              <a:buFont typeface="Arial"/>
              <a:buChar char="•"/>
              <a:defRPr sz="1400"/>
            </a:lvl2pPr>
            <a:lvl3pPr marL="360000" indent="-180000">
              <a:lnSpc>
                <a:spcPct val="110000"/>
              </a:lnSpc>
              <a:spcBef>
                <a:spcPts val="0"/>
              </a:spcBef>
              <a:buFont typeface="Arial"/>
              <a:buChar char="•"/>
              <a:defRPr sz="1400"/>
            </a:lvl3pPr>
            <a:lvl4pPr marL="540000" indent="-180000">
              <a:lnSpc>
                <a:spcPct val="110000"/>
              </a:lnSpc>
              <a:spcBef>
                <a:spcPts val="0"/>
              </a:spcBef>
              <a:defRPr sz="1400" baseline="0"/>
            </a:lvl4pPr>
            <a:lvl5pPr marL="720000" indent="-180000">
              <a:lnSpc>
                <a:spcPct val="11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308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_Photo_or_Char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p:blipFill>
        <p:spPr>
          <a:xfrm>
            <a:off x="0" y="0"/>
            <a:ext cx="6838949" cy="5129211"/>
          </a:xfrm>
          <a:prstGeom prst="rect">
            <a:avLst/>
          </a:prstGeom>
        </p:spPr>
      </p:pic>
      <p:sp>
        <p:nvSpPr>
          <p:cNvPr id="2" name="Title 1"/>
          <p:cNvSpPr>
            <a:spLocks noGrp="1"/>
          </p:cNvSpPr>
          <p:nvPr>
            <p:ph type="title"/>
          </p:nvPr>
        </p:nvSpPr>
        <p:spPr>
          <a:xfrm>
            <a:off x="680415" y="272534"/>
            <a:ext cx="5755924" cy="1117578"/>
          </a:xfrm>
          <a:prstGeom prst="rect">
            <a:avLst/>
          </a:prstGeom>
        </p:spPr>
        <p:txBody>
          <a:bodyPr lIns="0" tIns="0" rIns="0" anchor="b" anchorCtr="0">
            <a:noAutofit/>
          </a:bodyPr>
          <a:lstStyle>
            <a:lvl1pPr algn="l">
              <a:defRPr sz="3200" b="1"/>
            </a:lvl1pPr>
          </a:lstStyle>
          <a:p>
            <a:r>
              <a:rPr lang="en-US"/>
              <a:t>Click to edit Master title style</a:t>
            </a:r>
            <a:endParaRPr lang="en-US" dirty="0"/>
          </a:p>
        </p:txBody>
      </p:sp>
      <p:sp>
        <p:nvSpPr>
          <p:cNvPr id="3" name="Content Placeholder 2"/>
          <p:cNvSpPr>
            <a:spLocks noGrp="1"/>
          </p:cNvSpPr>
          <p:nvPr>
            <p:ph idx="1" hasCustomPrompt="1"/>
          </p:nvPr>
        </p:nvSpPr>
        <p:spPr>
          <a:xfrm>
            <a:off x="680414" y="1656788"/>
            <a:ext cx="4194608" cy="2287921"/>
          </a:xfrm>
          <a:prstGeom prst="rect">
            <a:avLst/>
          </a:prstGeom>
        </p:spPr>
        <p:txBody>
          <a:bodyPr lIns="0" rIns="0">
            <a:noAutofit/>
          </a:bodyPr>
          <a:lstStyle>
            <a:lvl1pPr marL="0" indent="0" algn="ctr">
              <a:lnSpc>
                <a:spcPct val="110000"/>
              </a:lnSpc>
              <a:spcBef>
                <a:spcPts val="0"/>
              </a:spcBef>
              <a:buNone/>
              <a:defRPr sz="1400"/>
            </a:lvl1pPr>
            <a:lvl2pPr marL="180000" indent="-180000">
              <a:lnSpc>
                <a:spcPct val="110000"/>
              </a:lnSpc>
              <a:spcBef>
                <a:spcPts val="0"/>
              </a:spcBef>
              <a:buFont typeface="Arial"/>
              <a:buChar char="•"/>
              <a:defRPr sz="1400"/>
            </a:lvl2pPr>
            <a:lvl3pPr marL="360000" indent="-180000">
              <a:lnSpc>
                <a:spcPct val="110000"/>
              </a:lnSpc>
              <a:spcBef>
                <a:spcPts val="0"/>
              </a:spcBef>
              <a:buFont typeface="Arial"/>
              <a:buChar char="•"/>
              <a:defRPr sz="1400"/>
            </a:lvl3pPr>
            <a:lvl4pPr marL="540000" indent="-180000">
              <a:lnSpc>
                <a:spcPct val="110000"/>
              </a:lnSpc>
              <a:spcBef>
                <a:spcPts val="0"/>
              </a:spcBef>
              <a:defRPr sz="1400" baseline="0"/>
            </a:lvl4pPr>
            <a:lvl5pPr marL="720000" indent="-180000">
              <a:lnSpc>
                <a:spcPct val="110000"/>
              </a:lnSpc>
              <a:spcBef>
                <a:spcPts val="0"/>
              </a:spcBef>
              <a:defRPr sz="1400"/>
            </a:lvl5pPr>
          </a:lstStyle>
          <a:p>
            <a:pPr lvl="0"/>
            <a:r>
              <a:rPr lang="en-US" dirty="0"/>
              <a:t>Picture or Chart with Caption</a:t>
            </a:r>
          </a:p>
        </p:txBody>
      </p:sp>
      <p:sp>
        <p:nvSpPr>
          <p:cNvPr id="5" name="Text Placeholder 4"/>
          <p:cNvSpPr>
            <a:spLocks noGrp="1"/>
          </p:cNvSpPr>
          <p:nvPr>
            <p:ph type="body" sz="quarter" idx="10"/>
          </p:nvPr>
        </p:nvSpPr>
        <p:spPr>
          <a:xfrm>
            <a:off x="680336" y="3995720"/>
            <a:ext cx="4194793" cy="297621"/>
          </a:xfrm>
          <a:prstGeom prst="rect">
            <a:avLst/>
          </a:prstGeom>
        </p:spPr>
        <p:txBody>
          <a:bodyPr vert="horz" lIns="0" tIns="0" rIns="0" bIns="0"/>
          <a:lstStyle>
            <a:lvl1pPr marL="0" indent="0">
              <a:buNone/>
              <a:defRPr sz="1000">
                <a:solidFill>
                  <a:schemeClr val="accent6"/>
                </a:solidFill>
              </a:defRPr>
            </a:lvl1pPr>
            <a:lvl2pPr>
              <a:defRPr sz="800"/>
            </a:lvl2pPr>
            <a:lvl3pPr>
              <a:defRPr sz="800"/>
            </a:lvl3pPr>
            <a:lvl4pPr>
              <a:defRPr sz="800"/>
            </a:lvl4pPr>
            <a:lvl5pPr>
              <a:defRPr sz="800"/>
            </a:lvl5pPr>
          </a:lstStyle>
          <a:p>
            <a:pPr lvl="0"/>
            <a:r>
              <a:rPr lang="en-US"/>
              <a:t>Click to edit Master text styles</a:t>
            </a:r>
          </a:p>
        </p:txBody>
      </p:sp>
    </p:spTree>
    <p:extLst>
      <p:ext uri="{BB962C8B-B14F-4D97-AF65-F5344CB8AC3E}">
        <p14:creationId xmlns:p14="http://schemas.microsoft.com/office/powerpoint/2010/main" val="81364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6838949" cy="5129211"/>
          </a:xfrm>
          <a:prstGeom prst="rect">
            <a:avLst/>
          </a:prstGeom>
        </p:spPr>
      </p:pic>
      <p:sp>
        <p:nvSpPr>
          <p:cNvPr id="2" name="Title 1"/>
          <p:cNvSpPr>
            <a:spLocks noGrp="1"/>
          </p:cNvSpPr>
          <p:nvPr>
            <p:ph type="title" hasCustomPrompt="1"/>
          </p:nvPr>
        </p:nvSpPr>
        <p:spPr>
          <a:xfrm>
            <a:off x="676708" y="749646"/>
            <a:ext cx="5404787" cy="2990107"/>
          </a:xfrm>
          <a:prstGeom prst="rect">
            <a:avLst/>
          </a:prstGeom>
        </p:spPr>
        <p:txBody>
          <a:bodyPr lIns="0" tIns="0" bIns="0" anchor="t"/>
          <a:lstStyle>
            <a:lvl1pPr algn="l">
              <a:defRPr sz="4000" b="1" cap="none"/>
            </a:lvl1pPr>
          </a:lstStyle>
          <a:p>
            <a:r>
              <a:rPr lang="en-US" dirty="0"/>
              <a:t>Click To Edit Master Title Style</a:t>
            </a:r>
          </a:p>
        </p:txBody>
      </p:sp>
    </p:spTree>
    <p:extLst>
      <p:ext uri="{BB962C8B-B14F-4D97-AF65-F5344CB8AC3E}">
        <p14:creationId xmlns:p14="http://schemas.microsoft.com/office/powerpoint/2010/main" val="112239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Title_GREEN_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6838948" cy="5129211"/>
          </a:xfrm>
          <a:prstGeom prst="rect">
            <a:avLst/>
          </a:prstGeom>
        </p:spPr>
      </p:pic>
      <p:sp>
        <p:nvSpPr>
          <p:cNvPr id="2" name="Title 1"/>
          <p:cNvSpPr>
            <a:spLocks noGrp="1"/>
          </p:cNvSpPr>
          <p:nvPr>
            <p:ph type="title" hasCustomPrompt="1"/>
          </p:nvPr>
        </p:nvSpPr>
        <p:spPr>
          <a:xfrm>
            <a:off x="676708" y="749646"/>
            <a:ext cx="5404787" cy="2990107"/>
          </a:xfrm>
          <a:prstGeom prst="rect">
            <a:avLst/>
          </a:prstGeom>
        </p:spPr>
        <p:txBody>
          <a:bodyPr lIns="0" tIns="0" bIns="0" anchor="t"/>
          <a:lstStyle>
            <a:lvl1pPr algn="l">
              <a:defRPr sz="4000" b="1"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8434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3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p:blipFill>
        <p:spPr>
          <a:xfrm>
            <a:off x="9498" y="7124"/>
            <a:ext cx="6819952" cy="5114964"/>
          </a:xfrm>
          <a:prstGeom prst="rect">
            <a:avLst/>
          </a:prstGeom>
        </p:spPr>
      </p:pic>
      <p:sp>
        <p:nvSpPr>
          <p:cNvPr id="2" name="Title 1"/>
          <p:cNvSpPr>
            <a:spLocks noGrp="1"/>
          </p:cNvSpPr>
          <p:nvPr>
            <p:ph type="ctrTitle"/>
          </p:nvPr>
        </p:nvSpPr>
        <p:spPr>
          <a:xfrm>
            <a:off x="512922" y="2018379"/>
            <a:ext cx="5813108" cy="2348174"/>
          </a:xfrm>
          <a:prstGeom prst="rect">
            <a:avLst/>
          </a:prstGeom>
        </p:spPr>
        <p:txBody>
          <a:bodyPr lIns="0" tIns="0" rIns="0" bIns="0" anchor="ctr" anchorCtr="0">
            <a:noAutofit/>
          </a:bodyPr>
          <a:lstStyle>
            <a:lvl1pPr>
              <a:defRPr b="1"/>
            </a:lvl1pPr>
          </a:lstStyle>
          <a:p>
            <a:r>
              <a:rPr lang="en-US"/>
              <a:t>Click to edit Master title style</a:t>
            </a:r>
            <a:endParaRPr lang="en-US" dirty="0"/>
          </a:p>
        </p:txBody>
      </p:sp>
      <p:pic>
        <p:nvPicPr>
          <p:cNvPr id="9" name="Picture 8" descr="text.png"/>
          <p:cNvPicPr>
            <a:picLocks noChangeAspect="1"/>
          </p:cNvPicPr>
          <p:nvPr userDrawn="1"/>
        </p:nvPicPr>
        <p:blipFill rotWithShape="1">
          <a:blip r:embed="rId3">
            <a:extLst>
              <a:ext uri="{28A0092B-C50C-407E-A947-70E740481C1C}">
                <a14:useLocalDpi xmlns:a14="http://schemas.microsoft.com/office/drawing/2010/main" val="0"/>
              </a:ext>
            </a:extLst>
          </a:blip>
          <a:srcRect l="53976"/>
          <a:stretch/>
        </p:blipFill>
        <p:spPr>
          <a:xfrm>
            <a:off x="759073" y="4433461"/>
            <a:ext cx="1630771" cy="695293"/>
          </a:xfrm>
          <a:prstGeom prst="rect">
            <a:avLst/>
          </a:prstGeom>
        </p:spPr>
      </p:pic>
      <p:pic>
        <p:nvPicPr>
          <p:cNvPr id="10" name="Picture 9" descr="lhsc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844" y="4433463"/>
            <a:ext cx="1240155" cy="695293"/>
          </a:xfrm>
          <a:prstGeom prst="rect">
            <a:avLst/>
          </a:prstGeom>
        </p:spPr>
      </p:pic>
      <p:pic>
        <p:nvPicPr>
          <p:cNvPr id="11" name="Picture 10" descr="sjhcl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29998" y="4433464"/>
            <a:ext cx="1145286" cy="695293"/>
          </a:xfrm>
          <a:prstGeom prst="rect">
            <a:avLst/>
          </a:prstGeom>
        </p:spPr>
      </p:pic>
      <p:pic>
        <p:nvPicPr>
          <p:cNvPr id="12" name="Picture 11" descr="wetsern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80577" y="4433461"/>
            <a:ext cx="1319022" cy="695293"/>
          </a:xfrm>
          <a:prstGeom prst="rect">
            <a:avLst/>
          </a:prstGeom>
        </p:spPr>
      </p:pic>
    </p:spTree>
    <p:extLst>
      <p:ext uri="{BB962C8B-B14F-4D97-AF65-F5344CB8AC3E}">
        <p14:creationId xmlns:p14="http://schemas.microsoft.com/office/powerpoint/2010/main" val="260328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 2 logo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p:blipFill>
        <p:spPr>
          <a:xfrm>
            <a:off x="0" y="0"/>
            <a:ext cx="6838949" cy="5129211"/>
          </a:xfrm>
          <a:prstGeom prst="rect">
            <a:avLst/>
          </a:prstGeom>
        </p:spPr>
      </p:pic>
      <p:pic>
        <p:nvPicPr>
          <p:cNvPr id="6" name="Picture 5" descr="text.png"/>
          <p:cNvPicPr>
            <a:picLocks noChangeAspect="1"/>
          </p:cNvPicPr>
          <p:nvPr userDrawn="1"/>
        </p:nvPicPr>
        <p:blipFill rotWithShape="1">
          <a:blip r:embed="rId3">
            <a:extLst>
              <a:ext uri="{28A0092B-C50C-407E-A947-70E740481C1C}">
                <a14:useLocalDpi xmlns:a14="http://schemas.microsoft.com/office/drawing/2010/main" val="0"/>
              </a:ext>
            </a:extLst>
          </a:blip>
          <a:srcRect l="53976"/>
          <a:stretch/>
        </p:blipFill>
        <p:spPr>
          <a:xfrm>
            <a:off x="1408661" y="4433461"/>
            <a:ext cx="1630771" cy="695293"/>
          </a:xfrm>
          <a:prstGeom prst="rect">
            <a:avLst/>
          </a:prstGeom>
        </p:spPr>
      </p:pic>
      <p:pic>
        <p:nvPicPr>
          <p:cNvPr id="7" name="Picture 6" descr="lhsc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9432" y="4433463"/>
            <a:ext cx="1240155" cy="695293"/>
          </a:xfrm>
          <a:prstGeom prst="rect">
            <a:avLst/>
          </a:prstGeom>
        </p:spPr>
      </p:pic>
      <p:pic>
        <p:nvPicPr>
          <p:cNvPr id="10" name="Picture 9" descr="sjhcl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79586" y="4433464"/>
            <a:ext cx="1145286" cy="695293"/>
          </a:xfrm>
          <a:prstGeom prst="rect">
            <a:avLst/>
          </a:prstGeom>
        </p:spPr>
      </p:pic>
    </p:spTree>
    <p:extLst>
      <p:ext uri="{BB962C8B-B14F-4D97-AF65-F5344CB8AC3E}">
        <p14:creationId xmlns:p14="http://schemas.microsoft.com/office/powerpoint/2010/main" val="51294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2" r:id="rId1"/>
    <p:sldLayoutId id="2147493457" r:id="rId2"/>
    <p:sldLayoutId id="2147493459" r:id="rId3"/>
    <p:sldLayoutId id="2147493460" r:id="rId4"/>
    <p:sldLayoutId id="2147493458" r:id="rId5"/>
    <p:sldLayoutId id="2147493466" r:id="rId6"/>
    <p:sldLayoutId id="2147493465" r:id="rId7"/>
    <p:sldLayoutId id="2147493464" r:id="rId8"/>
    <p:sldLayoutId id="2147493461" r:id="rId9"/>
    <p:sldLayoutId id="2147493463" r:id="rId1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gif"/><Relationship Id="rId7" Type="http://schemas.openxmlformats.org/officeDocument/2006/relationships/image" Target="../media/image18.gif"/><Relationship Id="rId12"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gif"/><Relationship Id="rId11" Type="http://schemas.openxmlformats.org/officeDocument/2006/relationships/image" Target="../media/image22.gif"/><Relationship Id="rId5" Type="http://schemas.openxmlformats.org/officeDocument/2006/relationships/image" Target="../media/image16.gif"/><Relationship Id="rId10" Type="http://schemas.openxmlformats.org/officeDocument/2006/relationships/image" Target="../media/image21.png"/><Relationship Id="rId4" Type="http://schemas.openxmlformats.org/officeDocument/2006/relationships/image" Target="../media/image15.gif"/><Relationship Id="rId9"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hyperlink" Target="https://www.ontario.ca/laws/statute/90o01#BK70" TargetMode="External"/><Relationship Id="rId7" Type="http://schemas.openxmlformats.org/officeDocument/2006/relationships/hyperlink" Target="https://www.ontario.ca/laws/regulation/r06350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ontario.ca/laws/regulation/900860" TargetMode="External"/><Relationship Id="rId5" Type="http://schemas.openxmlformats.org/officeDocument/2006/relationships/hyperlink" Target="https://www.ontario.ca/laws/regulation/900833" TargetMode="External"/><Relationship Id="rId4" Type="http://schemas.openxmlformats.org/officeDocument/2006/relationships/hyperlink" Target="https://www.ontario.ca/laws/regulation/930067#BK2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600" dirty="0"/>
              <a:t>Chemical Safety Module</a:t>
            </a:r>
          </a:p>
        </p:txBody>
      </p:sp>
    </p:spTree>
    <p:extLst>
      <p:ext uri="{BB962C8B-B14F-4D97-AF65-F5344CB8AC3E}">
        <p14:creationId xmlns:p14="http://schemas.microsoft.com/office/powerpoint/2010/main" val="11784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13" y="272534"/>
            <a:ext cx="5755924" cy="509664"/>
          </a:xfrm>
        </p:spPr>
        <p:txBody>
          <a:bodyPr/>
          <a:lstStyle/>
          <a:p>
            <a:r>
              <a:rPr lang="en-US" sz="2800" dirty="0"/>
              <a:t>Lab Attire and Safety in Labs</a:t>
            </a:r>
          </a:p>
        </p:txBody>
      </p:sp>
      <p:sp>
        <p:nvSpPr>
          <p:cNvPr id="4" name="Content Placeholder 3"/>
          <p:cNvSpPr>
            <a:spLocks noGrp="1"/>
          </p:cNvSpPr>
          <p:nvPr>
            <p:ph idx="1"/>
          </p:nvPr>
        </p:nvSpPr>
        <p:spPr>
          <a:xfrm>
            <a:off x="132203" y="925363"/>
            <a:ext cx="6550964" cy="3426299"/>
          </a:xfrm>
        </p:spPr>
        <p:txBody>
          <a:bodyPr/>
          <a:lstStyle/>
          <a:p>
            <a:pPr algn="ctr"/>
            <a:r>
              <a:rPr lang="en-US" sz="1600" b="1" dirty="0">
                <a:solidFill>
                  <a:srgbClr val="558055"/>
                </a:solidFill>
              </a:rPr>
              <a:t>Food, drinks and personal items are not allowed in lab areas and containment zones.</a:t>
            </a:r>
          </a:p>
          <a:p>
            <a:endParaRPr lang="en-US" sz="1600" dirty="0">
              <a:solidFill>
                <a:srgbClr val="558055"/>
              </a:solidFill>
            </a:endParaRPr>
          </a:p>
          <a:p>
            <a:pPr marL="285750" indent="-285750">
              <a:buFont typeface="Wingdings" panose="05000000000000000000" pitchFamily="2" charset="2"/>
              <a:buChar char="Ø"/>
            </a:pPr>
            <a:r>
              <a:rPr lang="en-US" dirty="0"/>
              <a:t>Food and/or drinks provide the opportunity to accidentally ingest chemicals and biologicals that you or others in the lab may be working with.</a:t>
            </a:r>
          </a:p>
          <a:p>
            <a:endParaRPr lang="en-US" dirty="0"/>
          </a:p>
          <a:p>
            <a:pPr marL="285750" indent="-285750">
              <a:buFont typeface="Wingdings" panose="05000000000000000000" pitchFamily="2" charset="2"/>
              <a:buChar char="Ø"/>
            </a:pPr>
            <a:r>
              <a:rPr lang="en-US" dirty="0"/>
              <a:t>Personal items, such as cell phones, provide the opportunity for them to become contaminated and you can bring this contamination home with you.</a:t>
            </a:r>
          </a:p>
          <a:p>
            <a:endParaRPr lang="en-US" dirty="0"/>
          </a:p>
          <a:p>
            <a:pPr marL="285750" indent="-285750">
              <a:buFont typeface="Wingdings" panose="05000000000000000000" pitchFamily="2" charset="2"/>
              <a:buChar char="Ø"/>
            </a:pPr>
            <a:r>
              <a:rPr lang="en-US" dirty="0"/>
              <a:t>Use designated food and drink areas within your area to store, eat and drink your food and drinks.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Do not store your food inside fridges and freezers that are used to store cells, cultures, chemicals, pharmaceuticals, etc. Use a designated lunch room fridge.</a:t>
            </a:r>
          </a:p>
          <a:p>
            <a:endParaRPr lang="en-US" dirty="0"/>
          </a:p>
        </p:txBody>
      </p:sp>
    </p:spTree>
    <p:extLst>
      <p:ext uri="{BB962C8B-B14F-4D97-AF65-F5344CB8AC3E}">
        <p14:creationId xmlns:p14="http://schemas.microsoft.com/office/powerpoint/2010/main" val="277663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13" y="272534"/>
            <a:ext cx="5755924" cy="531697"/>
          </a:xfrm>
        </p:spPr>
        <p:txBody>
          <a:bodyPr/>
          <a:lstStyle/>
          <a:p>
            <a:r>
              <a:rPr lang="en-US" sz="2800" dirty="0"/>
              <a:t>Working with Chemicals Safely</a:t>
            </a:r>
          </a:p>
        </p:txBody>
      </p:sp>
      <p:sp>
        <p:nvSpPr>
          <p:cNvPr id="4" name="Content Placeholder 3"/>
          <p:cNvSpPr>
            <a:spLocks noGrp="1"/>
          </p:cNvSpPr>
          <p:nvPr>
            <p:ph idx="1"/>
          </p:nvPr>
        </p:nvSpPr>
        <p:spPr>
          <a:xfrm>
            <a:off x="187288" y="804230"/>
            <a:ext cx="6488934" cy="3536415"/>
          </a:xfrm>
          <a:effectLst/>
        </p:spPr>
        <p:txBody>
          <a:bodyPr/>
          <a:lstStyle/>
          <a:p>
            <a:endParaRPr lang="en-US" dirty="0"/>
          </a:p>
          <a:p>
            <a:pPr algn="ctr"/>
            <a:r>
              <a:rPr lang="en-US" dirty="0"/>
              <a:t>Know the Hazards; </a:t>
            </a:r>
          </a:p>
          <a:p>
            <a:pPr algn="ctr"/>
            <a:endParaRPr lang="en-US" dirty="0"/>
          </a:p>
          <a:p>
            <a:pPr algn="ctr"/>
            <a:r>
              <a:rPr lang="en-US" dirty="0"/>
              <a:t>Read the SDS; </a:t>
            </a:r>
          </a:p>
          <a:p>
            <a:pPr algn="ctr"/>
            <a:endParaRPr lang="en-US" dirty="0"/>
          </a:p>
          <a:p>
            <a:pPr algn="ctr"/>
            <a:r>
              <a:rPr lang="en-US" dirty="0"/>
              <a:t>Use effective labelling (WHMIS 2015); </a:t>
            </a:r>
          </a:p>
          <a:p>
            <a:pPr algn="ctr"/>
            <a:endParaRPr lang="en-US" dirty="0"/>
          </a:p>
          <a:p>
            <a:pPr algn="ctr"/>
            <a:r>
              <a:rPr lang="en-US" dirty="0"/>
              <a:t>Know your </a:t>
            </a:r>
            <a:r>
              <a:rPr lang="en-US" b="1" dirty="0"/>
              <a:t>EMERGENCY RESPONSE PROCEDURES</a:t>
            </a:r>
            <a:r>
              <a:rPr lang="en-US" dirty="0"/>
              <a:t>; </a:t>
            </a:r>
          </a:p>
          <a:p>
            <a:pPr algn="ctr"/>
            <a:endParaRPr lang="en-US" dirty="0"/>
          </a:p>
          <a:p>
            <a:pPr algn="ctr"/>
            <a:r>
              <a:rPr lang="en-US" dirty="0"/>
              <a:t>Use the PPE listed on the SDS, or perform a hazard analysis to determine the best PPE for your procedure; </a:t>
            </a:r>
          </a:p>
          <a:p>
            <a:pPr algn="ctr"/>
            <a:endParaRPr lang="en-US" dirty="0"/>
          </a:p>
          <a:p>
            <a:pPr algn="ctr"/>
            <a:r>
              <a:rPr lang="en-US" dirty="0"/>
              <a:t>Know the most effective First Aid procedures; and </a:t>
            </a:r>
          </a:p>
          <a:p>
            <a:pPr algn="ctr"/>
            <a:endParaRPr lang="en-US" dirty="0"/>
          </a:p>
          <a:p>
            <a:pPr algn="ctr"/>
            <a:r>
              <a:rPr lang="en-US" dirty="0"/>
              <a:t>Understand </a:t>
            </a:r>
            <a:r>
              <a:rPr lang="en-US" b="1" dirty="0"/>
              <a:t>ACUTE </a:t>
            </a:r>
            <a:r>
              <a:rPr lang="en-US" dirty="0"/>
              <a:t>vs. </a:t>
            </a:r>
            <a:r>
              <a:rPr lang="en-US" b="1" dirty="0"/>
              <a:t>CHRONIC </a:t>
            </a:r>
            <a:r>
              <a:rPr lang="en-US" dirty="0"/>
              <a:t>effects. </a:t>
            </a:r>
          </a:p>
          <a:p>
            <a:endParaRPr lang="en-US" sz="1800" dirty="0">
              <a:solidFill>
                <a:srgbClr val="558055"/>
              </a:solidFill>
            </a:endParaRPr>
          </a:p>
        </p:txBody>
      </p:sp>
    </p:spTree>
    <p:extLst>
      <p:ext uri="{BB962C8B-B14F-4D97-AF65-F5344CB8AC3E}">
        <p14:creationId xmlns:p14="http://schemas.microsoft.com/office/powerpoint/2010/main" val="102782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13" y="280663"/>
            <a:ext cx="5755924" cy="553731"/>
          </a:xfrm>
        </p:spPr>
        <p:txBody>
          <a:bodyPr/>
          <a:lstStyle/>
          <a:p>
            <a:r>
              <a:rPr lang="en-US" sz="2800" dirty="0"/>
              <a:t>WHMIS 2015 Pictograms</a:t>
            </a:r>
          </a:p>
        </p:txBody>
      </p:sp>
      <p:pic>
        <p:nvPicPr>
          <p:cNvPr id="4" name="Picture 3">
            <a:extLst>
              <a:ext uri="{FF2B5EF4-FFF2-40B4-BE49-F238E27FC236}">
                <a16:creationId xmlns:a16="http://schemas.microsoft.com/office/drawing/2014/main" id="{01E62010-F91F-41C0-BB6D-10CF0A58B892}"/>
              </a:ext>
            </a:extLst>
          </p:cNvPr>
          <p:cNvPicPr>
            <a:picLocks noChangeAspect="1"/>
          </p:cNvPicPr>
          <p:nvPr/>
        </p:nvPicPr>
        <p:blipFill>
          <a:blip r:embed="rId3"/>
          <a:stretch>
            <a:fillRect/>
          </a:stretch>
        </p:blipFill>
        <p:spPr>
          <a:xfrm>
            <a:off x="45989" y="957865"/>
            <a:ext cx="1135340" cy="1135340"/>
          </a:xfrm>
          <a:prstGeom prst="rect">
            <a:avLst/>
          </a:prstGeom>
        </p:spPr>
      </p:pic>
      <p:pic>
        <p:nvPicPr>
          <p:cNvPr id="7" name="Picture 6">
            <a:extLst>
              <a:ext uri="{FF2B5EF4-FFF2-40B4-BE49-F238E27FC236}">
                <a16:creationId xmlns:a16="http://schemas.microsoft.com/office/drawing/2014/main" id="{6CB7B272-FF15-4005-99AF-3A90E55BEF64}"/>
              </a:ext>
            </a:extLst>
          </p:cNvPr>
          <p:cNvPicPr>
            <a:picLocks noChangeAspect="1"/>
          </p:cNvPicPr>
          <p:nvPr/>
        </p:nvPicPr>
        <p:blipFill>
          <a:blip r:embed="rId4"/>
          <a:stretch>
            <a:fillRect/>
          </a:stretch>
        </p:blipFill>
        <p:spPr>
          <a:xfrm>
            <a:off x="1423701" y="957865"/>
            <a:ext cx="1135340" cy="1135340"/>
          </a:xfrm>
          <a:prstGeom prst="rect">
            <a:avLst/>
          </a:prstGeom>
        </p:spPr>
      </p:pic>
      <p:pic>
        <p:nvPicPr>
          <p:cNvPr id="9" name="Picture 8">
            <a:extLst>
              <a:ext uri="{FF2B5EF4-FFF2-40B4-BE49-F238E27FC236}">
                <a16:creationId xmlns:a16="http://schemas.microsoft.com/office/drawing/2014/main" id="{297361A0-4ABF-4147-8293-E61DCAF0E507}"/>
              </a:ext>
            </a:extLst>
          </p:cNvPr>
          <p:cNvPicPr>
            <a:picLocks noChangeAspect="1"/>
          </p:cNvPicPr>
          <p:nvPr/>
        </p:nvPicPr>
        <p:blipFill>
          <a:blip r:embed="rId5"/>
          <a:stretch>
            <a:fillRect/>
          </a:stretch>
        </p:blipFill>
        <p:spPr>
          <a:xfrm>
            <a:off x="2658194" y="954975"/>
            <a:ext cx="1135341" cy="1135341"/>
          </a:xfrm>
          <a:prstGeom prst="rect">
            <a:avLst/>
          </a:prstGeom>
        </p:spPr>
      </p:pic>
      <p:pic>
        <p:nvPicPr>
          <p:cNvPr id="11" name="Picture 10">
            <a:extLst>
              <a:ext uri="{FF2B5EF4-FFF2-40B4-BE49-F238E27FC236}">
                <a16:creationId xmlns:a16="http://schemas.microsoft.com/office/drawing/2014/main" id="{B83529A7-9163-414D-A95B-E6DB8F53DA47}"/>
              </a:ext>
            </a:extLst>
          </p:cNvPr>
          <p:cNvPicPr>
            <a:picLocks noChangeAspect="1"/>
          </p:cNvPicPr>
          <p:nvPr/>
        </p:nvPicPr>
        <p:blipFill>
          <a:blip r:embed="rId6"/>
          <a:stretch>
            <a:fillRect/>
          </a:stretch>
        </p:blipFill>
        <p:spPr>
          <a:xfrm>
            <a:off x="4013872" y="957865"/>
            <a:ext cx="1135340" cy="1135340"/>
          </a:xfrm>
          <a:prstGeom prst="rect">
            <a:avLst/>
          </a:prstGeom>
        </p:spPr>
      </p:pic>
      <p:pic>
        <p:nvPicPr>
          <p:cNvPr id="13" name="Picture 12">
            <a:extLst>
              <a:ext uri="{FF2B5EF4-FFF2-40B4-BE49-F238E27FC236}">
                <a16:creationId xmlns:a16="http://schemas.microsoft.com/office/drawing/2014/main" id="{8C91DC27-9AB5-4218-877A-993E72E5276C}"/>
              </a:ext>
            </a:extLst>
          </p:cNvPr>
          <p:cNvPicPr>
            <a:picLocks noChangeAspect="1"/>
          </p:cNvPicPr>
          <p:nvPr/>
        </p:nvPicPr>
        <p:blipFill>
          <a:blip r:embed="rId7"/>
          <a:stretch>
            <a:fillRect/>
          </a:stretch>
        </p:blipFill>
        <p:spPr>
          <a:xfrm>
            <a:off x="134125" y="2500831"/>
            <a:ext cx="1135340" cy="1135340"/>
          </a:xfrm>
          <a:prstGeom prst="rect">
            <a:avLst/>
          </a:prstGeom>
        </p:spPr>
      </p:pic>
      <p:pic>
        <p:nvPicPr>
          <p:cNvPr id="15" name="Picture 14">
            <a:extLst>
              <a:ext uri="{FF2B5EF4-FFF2-40B4-BE49-F238E27FC236}">
                <a16:creationId xmlns:a16="http://schemas.microsoft.com/office/drawing/2014/main" id="{DB3B97BB-19B9-4B4D-AE3B-8DB447C5FAF8}"/>
              </a:ext>
            </a:extLst>
          </p:cNvPr>
          <p:cNvPicPr>
            <a:picLocks noChangeAspect="1"/>
          </p:cNvPicPr>
          <p:nvPr/>
        </p:nvPicPr>
        <p:blipFill>
          <a:blip r:embed="rId8"/>
          <a:stretch>
            <a:fillRect/>
          </a:stretch>
        </p:blipFill>
        <p:spPr>
          <a:xfrm>
            <a:off x="1434718" y="2500831"/>
            <a:ext cx="1135340" cy="1135340"/>
          </a:xfrm>
          <a:prstGeom prst="rect">
            <a:avLst/>
          </a:prstGeom>
        </p:spPr>
      </p:pic>
      <p:pic>
        <p:nvPicPr>
          <p:cNvPr id="17" name="Picture 16">
            <a:extLst>
              <a:ext uri="{FF2B5EF4-FFF2-40B4-BE49-F238E27FC236}">
                <a16:creationId xmlns:a16="http://schemas.microsoft.com/office/drawing/2014/main" id="{D07AE0E1-3119-47B9-BEE8-6241F46CEDB5}"/>
              </a:ext>
            </a:extLst>
          </p:cNvPr>
          <p:cNvPicPr>
            <a:picLocks noChangeAspect="1"/>
          </p:cNvPicPr>
          <p:nvPr/>
        </p:nvPicPr>
        <p:blipFill>
          <a:blip r:embed="rId9"/>
          <a:stretch>
            <a:fillRect/>
          </a:stretch>
        </p:blipFill>
        <p:spPr>
          <a:xfrm>
            <a:off x="5479723" y="954975"/>
            <a:ext cx="1135340" cy="1135340"/>
          </a:xfrm>
          <a:prstGeom prst="rect">
            <a:avLst/>
          </a:prstGeom>
        </p:spPr>
      </p:pic>
      <p:pic>
        <p:nvPicPr>
          <p:cNvPr id="19" name="Picture 18">
            <a:extLst>
              <a:ext uri="{FF2B5EF4-FFF2-40B4-BE49-F238E27FC236}">
                <a16:creationId xmlns:a16="http://schemas.microsoft.com/office/drawing/2014/main" id="{BCBDE831-3D80-44D5-A51E-1F4A84B6D62C}"/>
              </a:ext>
            </a:extLst>
          </p:cNvPr>
          <p:cNvPicPr>
            <a:picLocks noChangeAspect="1"/>
          </p:cNvPicPr>
          <p:nvPr/>
        </p:nvPicPr>
        <p:blipFill>
          <a:blip r:embed="rId10"/>
          <a:stretch>
            <a:fillRect/>
          </a:stretch>
        </p:blipFill>
        <p:spPr>
          <a:xfrm>
            <a:off x="3904489" y="2413755"/>
            <a:ext cx="1344660" cy="1344660"/>
          </a:xfrm>
          <a:prstGeom prst="rect">
            <a:avLst/>
          </a:prstGeom>
        </p:spPr>
      </p:pic>
      <p:pic>
        <p:nvPicPr>
          <p:cNvPr id="21" name="Picture 20">
            <a:extLst>
              <a:ext uri="{FF2B5EF4-FFF2-40B4-BE49-F238E27FC236}">
                <a16:creationId xmlns:a16="http://schemas.microsoft.com/office/drawing/2014/main" id="{FA7AF851-69A8-4344-BCE2-9F499DC719A7}"/>
              </a:ext>
            </a:extLst>
          </p:cNvPr>
          <p:cNvPicPr>
            <a:picLocks noChangeAspect="1"/>
          </p:cNvPicPr>
          <p:nvPr/>
        </p:nvPicPr>
        <p:blipFill>
          <a:blip r:embed="rId11"/>
          <a:stretch>
            <a:fillRect/>
          </a:stretch>
        </p:blipFill>
        <p:spPr>
          <a:xfrm>
            <a:off x="5410200" y="2321075"/>
            <a:ext cx="1428750" cy="1428750"/>
          </a:xfrm>
          <a:prstGeom prst="rect">
            <a:avLst/>
          </a:prstGeom>
        </p:spPr>
      </p:pic>
      <p:sp>
        <p:nvSpPr>
          <p:cNvPr id="2" name="TextBox 1">
            <a:extLst>
              <a:ext uri="{FF2B5EF4-FFF2-40B4-BE49-F238E27FC236}">
                <a16:creationId xmlns:a16="http://schemas.microsoft.com/office/drawing/2014/main" id="{5B8BE4E7-AEFB-44BA-A2DB-B4B6451C237E}"/>
              </a:ext>
            </a:extLst>
          </p:cNvPr>
          <p:cNvSpPr txBox="1"/>
          <p:nvPr/>
        </p:nvSpPr>
        <p:spPr>
          <a:xfrm>
            <a:off x="45989" y="2005070"/>
            <a:ext cx="1242984" cy="338554"/>
          </a:xfrm>
          <a:prstGeom prst="rect">
            <a:avLst/>
          </a:prstGeom>
          <a:noFill/>
        </p:spPr>
        <p:txBody>
          <a:bodyPr wrap="square" rtlCol="0">
            <a:spAutoFit/>
          </a:bodyPr>
          <a:lstStyle/>
          <a:p>
            <a:r>
              <a:rPr lang="en-US" sz="1600" dirty="0"/>
              <a:t>Flammable</a:t>
            </a:r>
          </a:p>
        </p:txBody>
      </p:sp>
      <p:sp>
        <p:nvSpPr>
          <p:cNvPr id="14" name="TextBox 13">
            <a:extLst>
              <a:ext uri="{FF2B5EF4-FFF2-40B4-BE49-F238E27FC236}">
                <a16:creationId xmlns:a16="http://schemas.microsoft.com/office/drawing/2014/main" id="{5B80B1D6-9677-4E71-BB4E-74E1B44B04E7}"/>
              </a:ext>
            </a:extLst>
          </p:cNvPr>
          <p:cNvSpPr txBox="1"/>
          <p:nvPr/>
        </p:nvSpPr>
        <p:spPr>
          <a:xfrm>
            <a:off x="136649" y="3591419"/>
            <a:ext cx="1135340" cy="338554"/>
          </a:xfrm>
          <a:prstGeom prst="rect">
            <a:avLst/>
          </a:prstGeom>
          <a:noFill/>
        </p:spPr>
        <p:txBody>
          <a:bodyPr wrap="square" rtlCol="0">
            <a:spAutoFit/>
          </a:bodyPr>
          <a:lstStyle/>
          <a:p>
            <a:r>
              <a:rPr lang="en-US" sz="1600" dirty="0"/>
              <a:t>Explosive</a:t>
            </a:r>
          </a:p>
        </p:txBody>
      </p:sp>
      <p:sp>
        <p:nvSpPr>
          <p:cNvPr id="16" name="TextBox 15">
            <a:extLst>
              <a:ext uri="{FF2B5EF4-FFF2-40B4-BE49-F238E27FC236}">
                <a16:creationId xmlns:a16="http://schemas.microsoft.com/office/drawing/2014/main" id="{96FD1685-ED14-4169-BA8E-2B311E0BFA01}"/>
              </a:ext>
            </a:extLst>
          </p:cNvPr>
          <p:cNvSpPr txBox="1"/>
          <p:nvPr/>
        </p:nvSpPr>
        <p:spPr>
          <a:xfrm>
            <a:off x="1481309" y="2005070"/>
            <a:ext cx="1053172" cy="338554"/>
          </a:xfrm>
          <a:prstGeom prst="rect">
            <a:avLst/>
          </a:prstGeom>
          <a:noFill/>
        </p:spPr>
        <p:txBody>
          <a:bodyPr wrap="square" rtlCol="0">
            <a:spAutoFit/>
          </a:bodyPr>
          <a:lstStyle/>
          <a:p>
            <a:r>
              <a:rPr lang="en-US" sz="1600" dirty="0"/>
              <a:t>Oxidizing</a:t>
            </a:r>
          </a:p>
        </p:txBody>
      </p:sp>
      <p:sp>
        <p:nvSpPr>
          <p:cNvPr id="18" name="TextBox 17">
            <a:extLst>
              <a:ext uri="{FF2B5EF4-FFF2-40B4-BE49-F238E27FC236}">
                <a16:creationId xmlns:a16="http://schemas.microsoft.com/office/drawing/2014/main" id="{6B1BFAD0-7433-4B9C-B8F7-BEEFB8B98CBE}"/>
              </a:ext>
            </a:extLst>
          </p:cNvPr>
          <p:cNvSpPr txBox="1"/>
          <p:nvPr/>
        </p:nvSpPr>
        <p:spPr>
          <a:xfrm>
            <a:off x="2744588" y="2005070"/>
            <a:ext cx="1135340" cy="338554"/>
          </a:xfrm>
          <a:prstGeom prst="rect">
            <a:avLst/>
          </a:prstGeom>
          <a:noFill/>
        </p:spPr>
        <p:txBody>
          <a:bodyPr wrap="square" rtlCol="0">
            <a:spAutoFit/>
          </a:bodyPr>
          <a:lstStyle/>
          <a:p>
            <a:r>
              <a:rPr lang="en-US" sz="1600" dirty="0"/>
              <a:t>Corrosive</a:t>
            </a:r>
          </a:p>
        </p:txBody>
      </p:sp>
      <p:sp>
        <p:nvSpPr>
          <p:cNvPr id="20" name="TextBox 19">
            <a:extLst>
              <a:ext uri="{FF2B5EF4-FFF2-40B4-BE49-F238E27FC236}">
                <a16:creationId xmlns:a16="http://schemas.microsoft.com/office/drawing/2014/main" id="{A2FD16CF-1D13-41A1-A420-965128831BB9}"/>
              </a:ext>
            </a:extLst>
          </p:cNvPr>
          <p:cNvSpPr txBox="1"/>
          <p:nvPr/>
        </p:nvSpPr>
        <p:spPr>
          <a:xfrm>
            <a:off x="3923997" y="2004017"/>
            <a:ext cx="1337128" cy="584775"/>
          </a:xfrm>
          <a:prstGeom prst="rect">
            <a:avLst/>
          </a:prstGeom>
          <a:noFill/>
        </p:spPr>
        <p:txBody>
          <a:bodyPr wrap="square" rtlCol="0">
            <a:spAutoFit/>
          </a:bodyPr>
          <a:lstStyle/>
          <a:p>
            <a:pPr algn="ctr"/>
            <a:r>
              <a:rPr lang="en-US" sz="1600" dirty="0"/>
              <a:t>Compressed </a:t>
            </a:r>
          </a:p>
          <a:p>
            <a:pPr algn="ctr"/>
            <a:r>
              <a:rPr lang="en-US" sz="1600" dirty="0"/>
              <a:t>Gas</a:t>
            </a:r>
          </a:p>
        </p:txBody>
      </p:sp>
      <p:sp>
        <p:nvSpPr>
          <p:cNvPr id="23" name="TextBox 22">
            <a:extLst>
              <a:ext uri="{FF2B5EF4-FFF2-40B4-BE49-F238E27FC236}">
                <a16:creationId xmlns:a16="http://schemas.microsoft.com/office/drawing/2014/main" id="{5492B463-C02F-4FAB-BFA3-1E28FC9447D5}"/>
              </a:ext>
            </a:extLst>
          </p:cNvPr>
          <p:cNvSpPr txBox="1"/>
          <p:nvPr/>
        </p:nvSpPr>
        <p:spPr>
          <a:xfrm>
            <a:off x="1120254" y="3589544"/>
            <a:ext cx="1835283" cy="338554"/>
          </a:xfrm>
          <a:prstGeom prst="rect">
            <a:avLst/>
          </a:prstGeom>
          <a:noFill/>
        </p:spPr>
        <p:txBody>
          <a:bodyPr wrap="square" rtlCol="0">
            <a:spAutoFit/>
          </a:bodyPr>
          <a:lstStyle/>
          <a:p>
            <a:pPr algn="ctr"/>
            <a:r>
              <a:rPr lang="en-US" sz="1600" dirty="0"/>
              <a:t>Harmful / Irritant</a:t>
            </a:r>
          </a:p>
        </p:txBody>
      </p:sp>
      <p:pic>
        <p:nvPicPr>
          <p:cNvPr id="25" name="Picture 24">
            <a:extLst>
              <a:ext uri="{FF2B5EF4-FFF2-40B4-BE49-F238E27FC236}">
                <a16:creationId xmlns:a16="http://schemas.microsoft.com/office/drawing/2014/main" id="{88F4A389-86BB-409A-97DA-DA4D307CB153}"/>
              </a:ext>
            </a:extLst>
          </p:cNvPr>
          <p:cNvPicPr>
            <a:picLocks noChangeAspect="1"/>
          </p:cNvPicPr>
          <p:nvPr/>
        </p:nvPicPr>
        <p:blipFill>
          <a:blip r:embed="rId12"/>
          <a:stretch>
            <a:fillRect/>
          </a:stretch>
        </p:blipFill>
        <p:spPr>
          <a:xfrm>
            <a:off x="2722555" y="2500831"/>
            <a:ext cx="1135340" cy="1135340"/>
          </a:xfrm>
          <a:prstGeom prst="rect">
            <a:avLst/>
          </a:prstGeom>
        </p:spPr>
      </p:pic>
      <p:sp>
        <p:nvSpPr>
          <p:cNvPr id="26" name="TextBox 25">
            <a:extLst>
              <a:ext uri="{FF2B5EF4-FFF2-40B4-BE49-F238E27FC236}">
                <a16:creationId xmlns:a16="http://schemas.microsoft.com/office/drawing/2014/main" id="{AD63FD21-32BD-439F-995E-68C0EEBCB49A}"/>
              </a:ext>
            </a:extLst>
          </p:cNvPr>
          <p:cNvSpPr txBox="1"/>
          <p:nvPr/>
        </p:nvSpPr>
        <p:spPr>
          <a:xfrm>
            <a:off x="2969080" y="3587476"/>
            <a:ext cx="678058" cy="338554"/>
          </a:xfrm>
          <a:prstGeom prst="rect">
            <a:avLst/>
          </a:prstGeom>
          <a:noFill/>
        </p:spPr>
        <p:txBody>
          <a:bodyPr wrap="square" rtlCol="0">
            <a:spAutoFit/>
          </a:bodyPr>
          <a:lstStyle/>
          <a:p>
            <a:r>
              <a:rPr lang="en-US" sz="1600" dirty="0"/>
              <a:t>Toxic</a:t>
            </a:r>
          </a:p>
        </p:txBody>
      </p:sp>
      <p:sp>
        <p:nvSpPr>
          <p:cNvPr id="27" name="TextBox 26">
            <a:extLst>
              <a:ext uri="{FF2B5EF4-FFF2-40B4-BE49-F238E27FC236}">
                <a16:creationId xmlns:a16="http://schemas.microsoft.com/office/drawing/2014/main" id="{9B7A93C1-8797-4E49-BD38-5379763537B7}"/>
              </a:ext>
            </a:extLst>
          </p:cNvPr>
          <p:cNvSpPr txBox="1"/>
          <p:nvPr/>
        </p:nvSpPr>
        <p:spPr>
          <a:xfrm>
            <a:off x="5191886" y="2002460"/>
            <a:ext cx="1835283" cy="338554"/>
          </a:xfrm>
          <a:prstGeom prst="rect">
            <a:avLst/>
          </a:prstGeom>
          <a:noFill/>
        </p:spPr>
        <p:txBody>
          <a:bodyPr wrap="square" rtlCol="0">
            <a:spAutoFit/>
          </a:bodyPr>
          <a:lstStyle/>
          <a:p>
            <a:pPr algn="ctr"/>
            <a:r>
              <a:rPr lang="en-US" sz="1600" dirty="0"/>
              <a:t>Health Hazard</a:t>
            </a:r>
          </a:p>
        </p:txBody>
      </p:sp>
      <p:sp>
        <p:nvSpPr>
          <p:cNvPr id="28" name="TextBox 27">
            <a:extLst>
              <a:ext uri="{FF2B5EF4-FFF2-40B4-BE49-F238E27FC236}">
                <a16:creationId xmlns:a16="http://schemas.microsoft.com/office/drawing/2014/main" id="{1288535F-BB13-4AE5-A99D-BF6A798BB157}"/>
              </a:ext>
            </a:extLst>
          </p:cNvPr>
          <p:cNvSpPr txBox="1"/>
          <p:nvPr/>
        </p:nvSpPr>
        <p:spPr>
          <a:xfrm>
            <a:off x="5437289" y="3499340"/>
            <a:ext cx="1428750" cy="830997"/>
          </a:xfrm>
          <a:prstGeom prst="rect">
            <a:avLst/>
          </a:prstGeom>
          <a:noFill/>
        </p:spPr>
        <p:txBody>
          <a:bodyPr wrap="square" rtlCol="0">
            <a:spAutoFit/>
          </a:bodyPr>
          <a:lstStyle/>
          <a:p>
            <a:pPr algn="ctr"/>
            <a:r>
              <a:rPr lang="en-US" sz="1600" dirty="0"/>
              <a:t>Biohazardous</a:t>
            </a:r>
          </a:p>
          <a:p>
            <a:pPr algn="ctr"/>
            <a:r>
              <a:rPr lang="en-US" sz="1600" dirty="0"/>
              <a:t>Infectious</a:t>
            </a:r>
          </a:p>
          <a:p>
            <a:pPr algn="ctr"/>
            <a:r>
              <a:rPr lang="en-US" sz="1600" dirty="0"/>
              <a:t>Material</a:t>
            </a:r>
          </a:p>
        </p:txBody>
      </p:sp>
      <p:sp>
        <p:nvSpPr>
          <p:cNvPr id="29" name="TextBox 28">
            <a:extLst>
              <a:ext uri="{FF2B5EF4-FFF2-40B4-BE49-F238E27FC236}">
                <a16:creationId xmlns:a16="http://schemas.microsoft.com/office/drawing/2014/main" id="{2A933049-933E-4A14-BD23-F32C3A8C35EA}"/>
              </a:ext>
            </a:extLst>
          </p:cNvPr>
          <p:cNvSpPr txBox="1"/>
          <p:nvPr/>
        </p:nvSpPr>
        <p:spPr>
          <a:xfrm>
            <a:off x="3844724" y="3591419"/>
            <a:ext cx="1535429" cy="584775"/>
          </a:xfrm>
          <a:prstGeom prst="rect">
            <a:avLst/>
          </a:prstGeom>
          <a:noFill/>
        </p:spPr>
        <p:txBody>
          <a:bodyPr wrap="square" rtlCol="0">
            <a:spAutoFit/>
          </a:bodyPr>
          <a:lstStyle/>
          <a:p>
            <a:pPr algn="ctr"/>
            <a:r>
              <a:rPr lang="en-US" sz="1600" dirty="0"/>
              <a:t>Harmful to the Environment</a:t>
            </a:r>
          </a:p>
        </p:txBody>
      </p:sp>
    </p:spTree>
    <p:extLst>
      <p:ext uri="{BB962C8B-B14F-4D97-AF65-F5344CB8AC3E}">
        <p14:creationId xmlns:p14="http://schemas.microsoft.com/office/powerpoint/2010/main" val="62641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822" y="1707614"/>
            <a:ext cx="1551692" cy="1330153"/>
          </a:xfrm>
        </p:spPr>
        <p:txBody>
          <a:bodyPr/>
          <a:lstStyle/>
          <a:p>
            <a:pPr algn="ctr"/>
            <a:r>
              <a:rPr lang="en-US" sz="2800" dirty="0"/>
              <a:t>WHMIS Supplier Label</a:t>
            </a:r>
          </a:p>
        </p:txBody>
      </p:sp>
      <p:pic>
        <p:nvPicPr>
          <p:cNvPr id="6" name="Picture 5">
            <a:extLst>
              <a:ext uri="{FF2B5EF4-FFF2-40B4-BE49-F238E27FC236}">
                <a16:creationId xmlns:a16="http://schemas.microsoft.com/office/drawing/2014/main" id="{723C32C0-E331-417D-940D-0DEF71E40047}"/>
              </a:ext>
            </a:extLst>
          </p:cNvPr>
          <p:cNvPicPr>
            <a:picLocks noChangeAspect="1"/>
          </p:cNvPicPr>
          <p:nvPr/>
        </p:nvPicPr>
        <p:blipFill>
          <a:blip r:embed="rId3"/>
          <a:stretch>
            <a:fillRect/>
          </a:stretch>
        </p:blipFill>
        <p:spPr>
          <a:xfrm>
            <a:off x="1972023" y="195417"/>
            <a:ext cx="3303740" cy="4114800"/>
          </a:xfrm>
          <a:prstGeom prst="rect">
            <a:avLst/>
          </a:prstGeom>
        </p:spPr>
      </p:pic>
    </p:spTree>
    <p:extLst>
      <p:ext uri="{BB962C8B-B14F-4D97-AF65-F5344CB8AC3E}">
        <p14:creationId xmlns:p14="http://schemas.microsoft.com/office/powerpoint/2010/main" val="17461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510" y="209319"/>
            <a:ext cx="6134709" cy="503888"/>
          </a:xfrm>
        </p:spPr>
        <p:txBody>
          <a:bodyPr/>
          <a:lstStyle/>
          <a:p>
            <a:pPr algn="ctr"/>
            <a:r>
              <a:rPr lang="en-US" sz="2800" dirty="0"/>
              <a:t>WHMIS Workplace Label Examples</a:t>
            </a:r>
          </a:p>
        </p:txBody>
      </p:sp>
      <p:pic>
        <p:nvPicPr>
          <p:cNvPr id="4" name="Picture 3">
            <a:extLst>
              <a:ext uri="{FF2B5EF4-FFF2-40B4-BE49-F238E27FC236}">
                <a16:creationId xmlns:a16="http://schemas.microsoft.com/office/drawing/2014/main" id="{C87BBC76-C1E3-46DC-AB89-B44F1F979A8C}"/>
              </a:ext>
            </a:extLst>
          </p:cNvPr>
          <p:cNvPicPr>
            <a:picLocks noChangeAspect="1"/>
          </p:cNvPicPr>
          <p:nvPr/>
        </p:nvPicPr>
        <p:blipFill>
          <a:blip r:embed="rId3"/>
          <a:stretch>
            <a:fillRect/>
          </a:stretch>
        </p:blipFill>
        <p:spPr>
          <a:xfrm>
            <a:off x="233510" y="1728150"/>
            <a:ext cx="3265174" cy="1844537"/>
          </a:xfrm>
          <a:prstGeom prst="rect">
            <a:avLst/>
          </a:prstGeom>
        </p:spPr>
      </p:pic>
      <p:pic>
        <p:nvPicPr>
          <p:cNvPr id="5" name="Picture 4">
            <a:extLst>
              <a:ext uri="{FF2B5EF4-FFF2-40B4-BE49-F238E27FC236}">
                <a16:creationId xmlns:a16="http://schemas.microsoft.com/office/drawing/2014/main" id="{2AD4A45A-A793-42A3-B89C-FBFDB6AE5ED9}"/>
              </a:ext>
            </a:extLst>
          </p:cNvPr>
          <p:cNvPicPr>
            <a:picLocks noChangeAspect="1"/>
          </p:cNvPicPr>
          <p:nvPr/>
        </p:nvPicPr>
        <p:blipFill>
          <a:blip r:embed="rId4"/>
          <a:stretch>
            <a:fillRect/>
          </a:stretch>
        </p:blipFill>
        <p:spPr>
          <a:xfrm>
            <a:off x="3861804" y="1509303"/>
            <a:ext cx="2821284" cy="2282229"/>
          </a:xfrm>
          <a:prstGeom prst="rect">
            <a:avLst/>
          </a:prstGeom>
        </p:spPr>
      </p:pic>
    </p:spTree>
    <p:extLst>
      <p:ext uri="{BB962C8B-B14F-4D97-AF65-F5344CB8AC3E}">
        <p14:creationId xmlns:p14="http://schemas.microsoft.com/office/powerpoint/2010/main" val="149777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344" y="209319"/>
            <a:ext cx="5947422" cy="503888"/>
          </a:xfrm>
        </p:spPr>
        <p:txBody>
          <a:bodyPr/>
          <a:lstStyle/>
          <a:p>
            <a:pPr algn="ctr"/>
            <a:r>
              <a:rPr lang="en-US" sz="2800" dirty="0"/>
              <a:t>WHMIS Workplace Label Example</a:t>
            </a:r>
          </a:p>
        </p:txBody>
      </p:sp>
      <p:sp>
        <p:nvSpPr>
          <p:cNvPr id="4" name="TextBox 3">
            <a:extLst>
              <a:ext uri="{FF2B5EF4-FFF2-40B4-BE49-F238E27FC236}">
                <a16:creationId xmlns:a16="http://schemas.microsoft.com/office/drawing/2014/main" id="{44CA2344-207B-4BAC-A627-8191C7BC24F0}"/>
              </a:ext>
            </a:extLst>
          </p:cNvPr>
          <p:cNvSpPr txBox="1"/>
          <p:nvPr/>
        </p:nvSpPr>
        <p:spPr>
          <a:xfrm>
            <a:off x="133828" y="881350"/>
            <a:ext cx="6872900" cy="3323987"/>
          </a:xfrm>
          <a:prstGeom prst="rect">
            <a:avLst/>
          </a:prstGeom>
          <a:noFill/>
        </p:spPr>
        <p:txBody>
          <a:bodyPr wrap="square" rtlCol="0">
            <a:spAutoFit/>
          </a:bodyPr>
          <a:lstStyle/>
          <a:p>
            <a:r>
              <a:rPr lang="en-US" sz="1400" b="1" dirty="0"/>
              <a:t>Additional Information</a:t>
            </a:r>
            <a:r>
              <a:rPr lang="en-US" sz="1400" dirty="0"/>
              <a:t>:</a:t>
            </a:r>
          </a:p>
          <a:p>
            <a:endParaRPr lang="en-US" sz="1400" dirty="0"/>
          </a:p>
          <a:p>
            <a:r>
              <a:rPr lang="en-US" sz="1400" dirty="0"/>
              <a:t>A fold-out or accordion style label is allowed if there is not enough space on the product to provide a label that meets the legibility requirements of the </a:t>
            </a:r>
            <a:r>
              <a:rPr lang="en-US" sz="1400" i="1" dirty="0"/>
              <a:t>Hazardous Products Regulations.</a:t>
            </a:r>
            <a:r>
              <a:rPr lang="en-US" sz="1400" dirty="0"/>
              <a:t> </a:t>
            </a:r>
          </a:p>
          <a:p>
            <a:endParaRPr lang="en-US" sz="1400" dirty="0"/>
          </a:p>
          <a:p>
            <a:r>
              <a:rPr lang="en-US" sz="1400" b="1" dirty="0"/>
              <a:t>Note that:</a:t>
            </a:r>
          </a:p>
          <a:p>
            <a:pPr marL="285750" indent="-285750">
              <a:buFont typeface="Wingdings" panose="05000000000000000000" pitchFamily="2" charset="2"/>
              <a:buChar char="Ø"/>
            </a:pPr>
            <a:r>
              <a:rPr lang="en-US" sz="1400" dirty="0"/>
              <a:t>the required pictogram(s), signal word and hazard statement(s) must be grouped together on the label,</a:t>
            </a:r>
          </a:p>
          <a:p>
            <a:pPr marL="285750" indent="-285750">
              <a:buFont typeface="Wingdings" panose="05000000000000000000" pitchFamily="2" charset="2"/>
              <a:buChar char="Ø"/>
            </a:pPr>
            <a:r>
              <a:rPr lang="en-US" sz="1400" dirty="0"/>
              <a:t>the label must  be clearly and prominently displayed on a surface that is visible under normal conditions of use, and</a:t>
            </a:r>
          </a:p>
          <a:p>
            <a:pPr marL="285750" indent="-285750">
              <a:buFont typeface="Wingdings" panose="05000000000000000000" pitchFamily="2" charset="2"/>
              <a:buChar char="Ø"/>
            </a:pPr>
            <a:r>
              <a:rPr lang="en-US" sz="1400" dirty="0"/>
              <a:t>the label must, under normal conditions of transport and use, remain affixed to, printed or written on, or attached to the product or its container and remain legible.</a:t>
            </a:r>
          </a:p>
          <a:p>
            <a:endParaRPr lang="en-US" sz="1400" dirty="0"/>
          </a:p>
        </p:txBody>
      </p:sp>
    </p:spTree>
    <p:extLst>
      <p:ext uri="{BB962C8B-B14F-4D97-AF65-F5344CB8AC3E}">
        <p14:creationId xmlns:p14="http://schemas.microsoft.com/office/powerpoint/2010/main" val="60086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344" y="209319"/>
            <a:ext cx="5947422" cy="503888"/>
          </a:xfrm>
        </p:spPr>
        <p:txBody>
          <a:bodyPr/>
          <a:lstStyle/>
          <a:p>
            <a:pPr algn="ctr"/>
            <a:r>
              <a:rPr lang="en-US" sz="2800" dirty="0"/>
              <a:t>WHMIS Workplace Label Example</a:t>
            </a:r>
          </a:p>
        </p:txBody>
      </p:sp>
      <p:sp>
        <p:nvSpPr>
          <p:cNvPr id="6" name="TextBox 5">
            <a:extLst>
              <a:ext uri="{FF2B5EF4-FFF2-40B4-BE49-F238E27FC236}">
                <a16:creationId xmlns:a16="http://schemas.microsoft.com/office/drawing/2014/main" id="{AFC82922-E29F-4C37-840E-0EF7BDB552E0}"/>
              </a:ext>
            </a:extLst>
          </p:cNvPr>
          <p:cNvSpPr txBox="1"/>
          <p:nvPr/>
        </p:nvSpPr>
        <p:spPr>
          <a:xfrm>
            <a:off x="173745" y="1182175"/>
            <a:ext cx="6665205" cy="2031325"/>
          </a:xfrm>
          <a:prstGeom prst="rect">
            <a:avLst/>
          </a:prstGeom>
          <a:noFill/>
        </p:spPr>
        <p:txBody>
          <a:bodyPr wrap="square" rtlCol="0">
            <a:spAutoFit/>
          </a:bodyPr>
          <a:lstStyle/>
          <a:p>
            <a:endParaRPr lang="en-US" sz="1400" b="1" dirty="0"/>
          </a:p>
          <a:p>
            <a:r>
              <a:rPr lang="en-US" sz="1400" b="1" dirty="0"/>
              <a:t>Exceptions/Exemptions:</a:t>
            </a:r>
          </a:p>
          <a:p>
            <a:endParaRPr lang="en-US" sz="1400" b="1" dirty="0"/>
          </a:p>
          <a:p>
            <a:r>
              <a:rPr lang="en-US" sz="1400" b="1" dirty="0"/>
              <a:t>100 mL or less</a:t>
            </a:r>
            <a:r>
              <a:rPr lang="en-US" sz="1400" dirty="0"/>
              <a:t> – Exempt only from requirement to have precautionary or hazard statements on the label.</a:t>
            </a:r>
          </a:p>
          <a:p>
            <a:endParaRPr lang="en-US" sz="1400" dirty="0"/>
          </a:p>
          <a:p>
            <a:r>
              <a:rPr lang="en-US" sz="1400" b="1" dirty="0"/>
              <a:t>3mL or less</a:t>
            </a:r>
            <a:r>
              <a:rPr lang="en-US" sz="1400" dirty="0"/>
              <a:t> – Where the label will interfere with normal use of the product, the product would be required to have a label that is durable and legible for transport and storage, but may be removable for when you need to use the container.</a:t>
            </a:r>
          </a:p>
        </p:txBody>
      </p:sp>
    </p:spTree>
    <p:extLst>
      <p:ext uri="{BB962C8B-B14F-4D97-AF65-F5344CB8AC3E}">
        <p14:creationId xmlns:p14="http://schemas.microsoft.com/office/powerpoint/2010/main" val="15851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13" y="328520"/>
            <a:ext cx="5755924" cy="530796"/>
          </a:xfrm>
        </p:spPr>
        <p:txBody>
          <a:bodyPr/>
          <a:lstStyle/>
          <a:p>
            <a:r>
              <a:rPr lang="en-US" sz="2800" dirty="0"/>
              <a:t>Safety Data Sheet (SDS)</a:t>
            </a:r>
          </a:p>
        </p:txBody>
      </p:sp>
      <p:sp>
        <p:nvSpPr>
          <p:cNvPr id="6" name="Content Placeholder 5">
            <a:extLst>
              <a:ext uri="{FF2B5EF4-FFF2-40B4-BE49-F238E27FC236}">
                <a16:creationId xmlns:a16="http://schemas.microsoft.com/office/drawing/2014/main" id="{2F786C46-FA0E-42EA-B67A-2982871C26AB}"/>
              </a:ext>
            </a:extLst>
          </p:cNvPr>
          <p:cNvSpPr>
            <a:spLocks noGrp="1"/>
          </p:cNvSpPr>
          <p:nvPr>
            <p:ph idx="1"/>
          </p:nvPr>
        </p:nvSpPr>
        <p:spPr>
          <a:xfrm>
            <a:off x="110170" y="1024569"/>
            <a:ext cx="6621136" cy="3283026"/>
          </a:xfrm>
        </p:spPr>
        <p:txBody>
          <a:bodyPr/>
          <a:lstStyle/>
          <a:p>
            <a:r>
              <a:rPr lang="en-US" dirty="0">
                <a:solidFill>
                  <a:srgbClr val="333333"/>
                </a:solidFill>
                <a:latin typeface="Helvetica Neue"/>
              </a:rPr>
              <a:t>Always be familiar with the hazards of a product </a:t>
            </a:r>
            <a:r>
              <a:rPr lang="en-US" b="1" dirty="0">
                <a:solidFill>
                  <a:srgbClr val="333333"/>
                </a:solidFill>
                <a:latin typeface="Helvetica Neue"/>
              </a:rPr>
              <a:t>before</a:t>
            </a:r>
            <a:r>
              <a:rPr lang="en-US" dirty="0">
                <a:solidFill>
                  <a:srgbClr val="333333"/>
                </a:solidFill>
                <a:latin typeface="Helvetica Neue"/>
              </a:rPr>
              <a:t> you start using it. You should look at an SDS, and match the name of the product on the container to the one on the SDS. Know the hazards, understand safe handling and storage instructions, as well as understand what to do in an emergency.</a:t>
            </a:r>
          </a:p>
          <a:p>
            <a:endParaRPr lang="en-US" dirty="0">
              <a:solidFill>
                <a:srgbClr val="333333"/>
              </a:solidFill>
              <a:latin typeface="Helvetica Neue"/>
            </a:endParaRPr>
          </a:p>
          <a:p>
            <a:r>
              <a:rPr lang="en-US" dirty="0">
                <a:solidFill>
                  <a:srgbClr val="333333"/>
                </a:solidFill>
                <a:latin typeface="Helvetica Neue"/>
              </a:rPr>
              <a:t>The SDS has four main purposes. It provides information on:</a:t>
            </a:r>
          </a:p>
          <a:p>
            <a:endParaRPr lang="en-US" dirty="0">
              <a:solidFill>
                <a:srgbClr val="333333"/>
              </a:solidFill>
              <a:latin typeface="Helvetica Neue"/>
            </a:endParaRPr>
          </a:p>
          <a:p>
            <a:pPr>
              <a:buFont typeface="+mj-lt"/>
              <a:buAutoNum type="alphaLcPeriod"/>
            </a:pPr>
            <a:r>
              <a:rPr lang="en-US" b="1" dirty="0">
                <a:solidFill>
                  <a:srgbClr val="333333"/>
                </a:solidFill>
                <a:latin typeface="Helvetica Neue"/>
              </a:rPr>
              <a:t> Identification</a:t>
            </a:r>
            <a:r>
              <a:rPr lang="en-US" dirty="0">
                <a:solidFill>
                  <a:srgbClr val="333333"/>
                </a:solidFill>
                <a:latin typeface="Helvetica Neue"/>
              </a:rPr>
              <a:t>: of the product and supplier.</a:t>
            </a:r>
          </a:p>
          <a:p>
            <a:pPr>
              <a:buFont typeface="+mj-lt"/>
              <a:buAutoNum type="alphaLcPeriod"/>
            </a:pPr>
            <a:r>
              <a:rPr lang="en-US" b="1" dirty="0">
                <a:solidFill>
                  <a:srgbClr val="333333"/>
                </a:solidFill>
                <a:latin typeface="Helvetica Neue"/>
              </a:rPr>
              <a:t> Hazards:</a:t>
            </a:r>
            <a:r>
              <a:rPr lang="en-US" dirty="0">
                <a:solidFill>
                  <a:srgbClr val="333333"/>
                </a:solidFill>
                <a:latin typeface="Helvetica Neue"/>
              </a:rPr>
              <a:t> physical (</a:t>
            </a:r>
            <a:r>
              <a:rPr lang="en-US" dirty="0" err="1">
                <a:solidFill>
                  <a:srgbClr val="333333"/>
                </a:solidFill>
                <a:latin typeface="Helvetica Neue"/>
              </a:rPr>
              <a:t>eg.</a:t>
            </a:r>
            <a:r>
              <a:rPr lang="en-US" dirty="0">
                <a:solidFill>
                  <a:srgbClr val="333333"/>
                </a:solidFill>
                <a:latin typeface="Helvetica Neue"/>
              </a:rPr>
              <a:t> fire and reactivity) and health hazards.</a:t>
            </a:r>
          </a:p>
          <a:p>
            <a:pPr>
              <a:buFont typeface="+mj-lt"/>
              <a:buAutoNum type="alphaLcPeriod"/>
            </a:pPr>
            <a:r>
              <a:rPr lang="en-US" b="1" dirty="0">
                <a:solidFill>
                  <a:srgbClr val="333333"/>
                </a:solidFill>
                <a:latin typeface="Helvetica Neue"/>
              </a:rPr>
              <a:t> Prevention:</a:t>
            </a:r>
            <a:r>
              <a:rPr lang="en-US" dirty="0">
                <a:solidFill>
                  <a:srgbClr val="333333"/>
                </a:solidFill>
                <a:latin typeface="Helvetica Neue"/>
              </a:rPr>
              <a:t> steps you can take to work safely, reduce or prevent exposure, or in 		       an emergency.</a:t>
            </a:r>
          </a:p>
          <a:p>
            <a:pPr>
              <a:buFont typeface="+mj-lt"/>
              <a:buAutoNum type="alphaLcPeriod"/>
            </a:pPr>
            <a:r>
              <a:rPr lang="en-US" b="1" dirty="0">
                <a:solidFill>
                  <a:srgbClr val="333333"/>
                </a:solidFill>
                <a:latin typeface="Helvetica Neue"/>
              </a:rPr>
              <a:t> Response</a:t>
            </a:r>
            <a:r>
              <a:rPr lang="en-US" dirty="0">
                <a:solidFill>
                  <a:srgbClr val="333333"/>
                </a:solidFill>
                <a:latin typeface="Helvetica Neue"/>
              </a:rPr>
              <a:t>: appropriate responses in various situations (e.g., first-aid, fire, accidental release).</a:t>
            </a:r>
          </a:p>
          <a:p>
            <a:endParaRPr lang="en-US" dirty="0"/>
          </a:p>
        </p:txBody>
      </p:sp>
    </p:spTree>
    <p:extLst>
      <p:ext uri="{BB962C8B-B14F-4D97-AF65-F5344CB8AC3E}">
        <p14:creationId xmlns:p14="http://schemas.microsoft.com/office/powerpoint/2010/main" val="322609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13" y="328520"/>
            <a:ext cx="5755924" cy="530796"/>
          </a:xfrm>
        </p:spPr>
        <p:txBody>
          <a:bodyPr/>
          <a:lstStyle/>
          <a:p>
            <a:r>
              <a:rPr lang="en-US" sz="2800" dirty="0"/>
              <a:t>Safety Data Sheet (SDS)</a:t>
            </a:r>
          </a:p>
        </p:txBody>
      </p:sp>
      <p:sp>
        <p:nvSpPr>
          <p:cNvPr id="6" name="Content Placeholder 5">
            <a:extLst>
              <a:ext uri="{FF2B5EF4-FFF2-40B4-BE49-F238E27FC236}">
                <a16:creationId xmlns:a16="http://schemas.microsoft.com/office/drawing/2014/main" id="{2F786C46-FA0E-42EA-B67A-2982871C26AB}"/>
              </a:ext>
            </a:extLst>
          </p:cNvPr>
          <p:cNvSpPr>
            <a:spLocks noGrp="1"/>
          </p:cNvSpPr>
          <p:nvPr>
            <p:ph idx="1"/>
          </p:nvPr>
        </p:nvSpPr>
        <p:spPr>
          <a:xfrm>
            <a:off x="110170" y="1024569"/>
            <a:ext cx="6621136" cy="3283026"/>
          </a:xfrm>
        </p:spPr>
        <p:txBody>
          <a:bodyPr/>
          <a:lstStyle/>
          <a:p>
            <a:r>
              <a:rPr lang="en-US" dirty="0"/>
              <a:t>SDS’s contain very important information on chemicals that you may use in the lab.</a:t>
            </a:r>
          </a:p>
          <a:p>
            <a:r>
              <a:rPr lang="en-US" dirty="0"/>
              <a:t>Below are the headings contained within an SDS:</a:t>
            </a:r>
          </a:p>
          <a:p>
            <a:endParaRPr lang="en-US" dirty="0"/>
          </a:p>
          <a:p>
            <a:pPr marL="342900" indent="-342900">
              <a:buAutoNum type="arabicPeriod"/>
            </a:pPr>
            <a:r>
              <a:rPr lang="en-US" b="1" dirty="0"/>
              <a:t>Identification</a:t>
            </a:r>
            <a:r>
              <a:rPr lang="en-US" dirty="0"/>
              <a:t> – Product identifier / Product Name</a:t>
            </a:r>
          </a:p>
          <a:p>
            <a:pPr marL="342900" indent="-342900">
              <a:buAutoNum type="arabicPeriod"/>
            </a:pPr>
            <a:r>
              <a:rPr lang="en-US" b="1" dirty="0"/>
              <a:t>Hazard Identification </a:t>
            </a:r>
            <a:r>
              <a:rPr lang="en-US" dirty="0"/>
              <a:t>– Class of hazard, category or subcategory</a:t>
            </a:r>
          </a:p>
          <a:p>
            <a:pPr marL="342900" indent="-342900">
              <a:buAutoNum type="arabicPeriod"/>
            </a:pPr>
            <a:r>
              <a:rPr lang="en-US" b="1" dirty="0"/>
              <a:t>Composition / Information on Ingredients</a:t>
            </a:r>
          </a:p>
          <a:p>
            <a:pPr marL="342900" indent="-342900">
              <a:buAutoNum type="arabicPeriod"/>
            </a:pPr>
            <a:r>
              <a:rPr lang="en-US" b="1" dirty="0"/>
              <a:t>First Aid Measures</a:t>
            </a:r>
          </a:p>
          <a:p>
            <a:pPr marL="342900" indent="-342900">
              <a:buAutoNum type="arabicPeriod"/>
            </a:pPr>
            <a:r>
              <a:rPr lang="en-US" b="1" dirty="0"/>
              <a:t>Fire-fighting Measures</a:t>
            </a:r>
          </a:p>
          <a:p>
            <a:pPr marL="342900" indent="-342900">
              <a:buAutoNum type="arabicPeriod"/>
            </a:pPr>
            <a:r>
              <a:rPr lang="en-US" b="1" dirty="0"/>
              <a:t>Accidental Release Measures</a:t>
            </a:r>
          </a:p>
          <a:p>
            <a:pPr marL="342900" indent="-342900">
              <a:buAutoNum type="arabicPeriod"/>
            </a:pPr>
            <a:r>
              <a:rPr lang="en-US" b="1" dirty="0"/>
              <a:t>Handling and Storage</a:t>
            </a:r>
          </a:p>
          <a:p>
            <a:pPr marL="342900" indent="-342900">
              <a:buAutoNum type="arabicPeriod"/>
            </a:pPr>
            <a:r>
              <a:rPr lang="en-US" b="1" dirty="0"/>
              <a:t>Exposure Controls / Personal Protection</a:t>
            </a:r>
          </a:p>
          <a:p>
            <a:pPr marL="342900" indent="-342900">
              <a:buAutoNum type="arabicPeriod"/>
            </a:pPr>
            <a:r>
              <a:rPr lang="en-US" b="1" dirty="0"/>
              <a:t>Physical and Chemical Properties</a:t>
            </a:r>
          </a:p>
          <a:p>
            <a:pPr marL="342900" indent="-342900">
              <a:buAutoNum type="arabicPeriod"/>
            </a:pPr>
            <a:r>
              <a:rPr lang="en-US" b="1" dirty="0"/>
              <a:t>Stability and Reactivity</a:t>
            </a:r>
          </a:p>
          <a:p>
            <a:pPr marL="342900" indent="-342900">
              <a:buAutoNum type="arabicPeriod"/>
            </a:pPr>
            <a:r>
              <a:rPr lang="en-US" b="1" dirty="0"/>
              <a:t>Toxicological Information</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5698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13" y="328520"/>
            <a:ext cx="5755924" cy="530796"/>
          </a:xfrm>
        </p:spPr>
        <p:txBody>
          <a:bodyPr/>
          <a:lstStyle/>
          <a:p>
            <a:r>
              <a:rPr lang="en-US" sz="2800" dirty="0"/>
              <a:t>Safety Data Sheet (SDS)</a:t>
            </a:r>
          </a:p>
        </p:txBody>
      </p:sp>
      <p:sp>
        <p:nvSpPr>
          <p:cNvPr id="6" name="Content Placeholder 5">
            <a:extLst>
              <a:ext uri="{FF2B5EF4-FFF2-40B4-BE49-F238E27FC236}">
                <a16:creationId xmlns:a16="http://schemas.microsoft.com/office/drawing/2014/main" id="{2F786C46-FA0E-42EA-B67A-2982871C26AB}"/>
              </a:ext>
            </a:extLst>
          </p:cNvPr>
          <p:cNvSpPr>
            <a:spLocks noGrp="1"/>
          </p:cNvSpPr>
          <p:nvPr>
            <p:ph idx="1"/>
          </p:nvPr>
        </p:nvSpPr>
        <p:spPr>
          <a:xfrm>
            <a:off x="110170" y="1024569"/>
            <a:ext cx="6621136" cy="3283026"/>
          </a:xfrm>
        </p:spPr>
        <p:txBody>
          <a:bodyPr/>
          <a:lstStyle/>
          <a:p>
            <a:r>
              <a:rPr lang="en-US" dirty="0"/>
              <a:t>Other information that may be contained in SDS’s, but are not mandatory under Canadian Regulations:</a:t>
            </a:r>
          </a:p>
          <a:p>
            <a:endParaRPr lang="en-US" dirty="0"/>
          </a:p>
          <a:p>
            <a:r>
              <a:rPr lang="en-US" b="1" dirty="0"/>
              <a:t>12.</a:t>
            </a:r>
            <a:r>
              <a:rPr lang="en-US" dirty="0"/>
              <a:t> </a:t>
            </a:r>
            <a:r>
              <a:rPr lang="en-US" b="1" dirty="0"/>
              <a:t>Ecological Information</a:t>
            </a:r>
          </a:p>
          <a:p>
            <a:r>
              <a:rPr lang="en-US" b="1" dirty="0"/>
              <a:t>13. Disposal Consideration</a:t>
            </a:r>
          </a:p>
          <a:p>
            <a:r>
              <a:rPr lang="en-US" b="1" dirty="0"/>
              <a:t>14. Transport Information</a:t>
            </a:r>
          </a:p>
          <a:p>
            <a:r>
              <a:rPr lang="en-US" b="1" dirty="0"/>
              <a:t>15. Regulatory Information</a:t>
            </a:r>
          </a:p>
          <a:p>
            <a:r>
              <a:rPr lang="en-US" b="1" dirty="0"/>
              <a:t>16. Other Information.</a:t>
            </a:r>
          </a:p>
          <a:p>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pic>
        <p:nvPicPr>
          <p:cNvPr id="4" name="Picture 3">
            <a:extLst>
              <a:ext uri="{FF2B5EF4-FFF2-40B4-BE49-F238E27FC236}">
                <a16:creationId xmlns:a16="http://schemas.microsoft.com/office/drawing/2014/main" id="{95478E4E-1720-4921-ABC8-0A2EB7105091}"/>
              </a:ext>
            </a:extLst>
          </p:cNvPr>
          <p:cNvPicPr>
            <a:picLocks noChangeAspect="1"/>
          </p:cNvPicPr>
          <p:nvPr/>
        </p:nvPicPr>
        <p:blipFill>
          <a:blip r:embed="rId3"/>
          <a:stretch>
            <a:fillRect/>
          </a:stretch>
        </p:blipFill>
        <p:spPr>
          <a:xfrm>
            <a:off x="3419475" y="1932944"/>
            <a:ext cx="2790825" cy="2171700"/>
          </a:xfrm>
          <a:prstGeom prst="rect">
            <a:avLst/>
          </a:prstGeom>
        </p:spPr>
      </p:pic>
    </p:spTree>
    <p:extLst>
      <p:ext uri="{BB962C8B-B14F-4D97-AF65-F5344CB8AC3E}">
        <p14:creationId xmlns:p14="http://schemas.microsoft.com/office/powerpoint/2010/main" val="271455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0415" y="272534"/>
            <a:ext cx="5755924" cy="575765"/>
          </a:xfrm>
        </p:spPr>
        <p:txBody>
          <a:bodyPr/>
          <a:lstStyle/>
          <a:p>
            <a:r>
              <a:rPr lang="en-US" sz="2800" dirty="0"/>
              <a:t>Working Safely With Chemicals</a:t>
            </a:r>
          </a:p>
        </p:txBody>
      </p:sp>
      <p:sp>
        <p:nvSpPr>
          <p:cNvPr id="4" name="Content Placeholder 3"/>
          <p:cNvSpPr>
            <a:spLocks noGrp="1"/>
          </p:cNvSpPr>
          <p:nvPr>
            <p:ph idx="1"/>
          </p:nvPr>
        </p:nvSpPr>
        <p:spPr>
          <a:xfrm>
            <a:off x="91208" y="2216441"/>
            <a:ext cx="3634732" cy="669978"/>
          </a:xfrm>
        </p:spPr>
        <p:txBody>
          <a:bodyPr/>
          <a:lstStyle/>
          <a:p>
            <a:r>
              <a:rPr lang="en-US" sz="1700" b="1" dirty="0">
                <a:solidFill>
                  <a:srgbClr val="558055"/>
                </a:solidFill>
              </a:rPr>
              <a:t>Lawson Health Research Institute’s</a:t>
            </a:r>
          </a:p>
          <a:p>
            <a:r>
              <a:rPr lang="en-US" sz="1700" b="1" dirty="0">
                <a:solidFill>
                  <a:srgbClr val="558055"/>
                </a:solidFill>
              </a:rPr>
              <a:t>Chemical Safety Education Module</a:t>
            </a:r>
          </a:p>
        </p:txBody>
      </p:sp>
      <p:pic>
        <p:nvPicPr>
          <p:cNvPr id="6" name="Picture Placeholder 5">
            <a:extLst>
              <a:ext uri="{FF2B5EF4-FFF2-40B4-BE49-F238E27FC236}">
                <a16:creationId xmlns:a16="http://schemas.microsoft.com/office/drawing/2014/main" id="{4728AEB7-5533-4E7F-8C9D-05CFDBE53430}"/>
              </a:ext>
            </a:extLst>
          </p:cNvPr>
          <p:cNvPicPr>
            <a:picLocks noGrp="1" noChangeAspect="1"/>
          </p:cNvPicPr>
          <p:nvPr>
            <p:ph type="pic" idx="10"/>
          </p:nvPr>
        </p:nvPicPr>
        <p:blipFill>
          <a:blip r:embed="rId3"/>
          <a:srcRect l="13618" r="13618"/>
          <a:stretch>
            <a:fillRect/>
          </a:stretch>
        </p:blipFill>
        <p:spPr>
          <a:xfrm>
            <a:off x="3822020" y="1221986"/>
            <a:ext cx="2925722" cy="2677942"/>
          </a:xfrm>
        </p:spPr>
      </p:pic>
    </p:spTree>
    <p:extLst>
      <p:ext uri="{BB962C8B-B14F-4D97-AF65-F5344CB8AC3E}">
        <p14:creationId xmlns:p14="http://schemas.microsoft.com/office/powerpoint/2010/main" val="292874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2322" y="201786"/>
            <a:ext cx="3054303" cy="542714"/>
          </a:xfrm>
        </p:spPr>
        <p:txBody>
          <a:bodyPr/>
          <a:lstStyle/>
          <a:p>
            <a:r>
              <a:rPr lang="en-US" sz="2800" dirty="0"/>
              <a:t>Health Hazards</a:t>
            </a:r>
          </a:p>
        </p:txBody>
      </p:sp>
      <p:sp>
        <p:nvSpPr>
          <p:cNvPr id="4" name="Content Placeholder 3"/>
          <p:cNvSpPr>
            <a:spLocks noGrp="1"/>
          </p:cNvSpPr>
          <p:nvPr>
            <p:ph idx="1"/>
          </p:nvPr>
        </p:nvSpPr>
        <p:spPr>
          <a:xfrm>
            <a:off x="180516" y="845974"/>
            <a:ext cx="6477917" cy="3538739"/>
          </a:xfrm>
        </p:spPr>
        <p:txBody>
          <a:bodyPr/>
          <a:lstStyle/>
          <a:p>
            <a:r>
              <a:rPr lang="en-US" b="1" dirty="0"/>
              <a:t>Carcinogen </a:t>
            </a:r>
            <a:r>
              <a:rPr lang="en-US" dirty="0"/>
              <a:t>- causes or is suspected to cause cancer </a:t>
            </a:r>
          </a:p>
          <a:p>
            <a:endParaRPr lang="en-US" dirty="0"/>
          </a:p>
          <a:p>
            <a:r>
              <a:rPr lang="en-US" b="1" dirty="0"/>
              <a:t>Toxic Agent </a:t>
            </a:r>
            <a:r>
              <a:rPr lang="en-US" dirty="0"/>
              <a:t>- poisonous; causes acute or chronic effects </a:t>
            </a:r>
          </a:p>
          <a:p>
            <a:endParaRPr lang="en-US" dirty="0"/>
          </a:p>
          <a:p>
            <a:r>
              <a:rPr lang="en-US" b="1" dirty="0"/>
              <a:t>Reproductive Toxin </a:t>
            </a:r>
            <a:r>
              <a:rPr lang="en-US" dirty="0"/>
              <a:t>- could have harmful effect on male or female reproductive system or on developing fetus </a:t>
            </a:r>
          </a:p>
          <a:p>
            <a:endParaRPr lang="en-US" dirty="0"/>
          </a:p>
          <a:p>
            <a:r>
              <a:rPr lang="en-US" b="1" dirty="0"/>
              <a:t>Irritant </a:t>
            </a:r>
            <a:r>
              <a:rPr lang="en-US" dirty="0"/>
              <a:t>- can cause inflammation of skin or eyes </a:t>
            </a:r>
          </a:p>
          <a:p>
            <a:endParaRPr lang="en-US" dirty="0"/>
          </a:p>
          <a:p>
            <a:r>
              <a:rPr lang="en-US" b="1" dirty="0"/>
              <a:t>Corrosive </a:t>
            </a:r>
            <a:r>
              <a:rPr lang="en-US" dirty="0"/>
              <a:t>- cause irreversible damage to living tissue </a:t>
            </a:r>
          </a:p>
          <a:p>
            <a:endParaRPr lang="en-US" dirty="0"/>
          </a:p>
          <a:p>
            <a:r>
              <a:rPr lang="en-US" b="1" dirty="0"/>
              <a:t>Sensitizer </a:t>
            </a:r>
            <a:r>
              <a:rPr lang="en-US" dirty="0"/>
              <a:t>- cause exposed persons to develop allergies to the substance </a:t>
            </a:r>
          </a:p>
          <a:p>
            <a:endParaRPr lang="en-US" dirty="0"/>
          </a:p>
          <a:p>
            <a:r>
              <a:rPr lang="en-US" b="1" dirty="0"/>
              <a:t>Organ-specific agents </a:t>
            </a:r>
            <a:r>
              <a:rPr lang="en-US" dirty="0"/>
              <a:t>- hazardous to specific organs in body (e.g., lungs, liver, blood, kidneys, nervous system) </a:t>
            </a:r>
          </a:p>
          <a:p>
            <a:endParaRPr lang="en-US" sz="1800" dirty="0">
              <a:solidFill>
                <a:srgbClr val="558055"/>
              </a:solidFill>
            </a:endParaRPr>
          </a:p>
        </p:txBody>
      </p:sp>
    </p:spTree>
    <p:extLst>
      <p:ext uri="{BB962C8B-B14F-4D97-AF65-F5344CB8AC3E}">
        <p14:creationId xmlns:p14="http://schemas.microsoft.com/office/powerpoint/2010/main" val="254954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1942" y="262416"/>
            <a:ext cx="5755924" cy="563847"/>
          </a:xfrm>
        </p:spPr>
        <p:txBody>
          <a:bodyPr/>
          <a:lstStyle/>
          <a:p>
            <a:r>
              <a:rPr lang="en-US" sz="2800" dirty="0"/>
              <a:t>Routes of Entry</a:t>
            </a:r>
          </a:p>
        </p:txBody>
      </p:sp>
      <p:sp>
        <p:nvSpPr>
          <p:cNvPr id="4" name="Content Placeholder 3"/>
          <p:cNvSpPr>
            <a:spLocks noGrp="1"/>
          </p:cNvSpPr>
          <p:nvPr>
            <p:ph idx="1"/>
          </p:nvPr>
        </p:nvSpPr>
        <p:spPr>
          <a:xfrm>
            <a:off x="93644" y="848297"/>
            <a:ext cx="6651662" cy="963473"/>
          </a:xfrm>
        </p:spPr>
        <p:txBody>
          <a:bodyPr/>
          <a:lstStyle/>
          <a:p>
            <a:pPr algn="ctr"/>
            <a:r>
              <a:rPr lang="en-US" sz="1800" b="1" dirty="0">
                <a:solidFill>
                  <a:srgbClr val="558055"/>
                </a:solidFill>
              </a:rPr>
              <a:t>Routes of entry will determine the required PPE that is necessary to keep you safe.</a:t>
            </a:r>
          </a:p>
        </p:txBody>
      </p:sp>
      <p:pic>
        <p:nvPicPr>
          <p:cNvPr id="12" name="Picture Placeholder 11">
            <a:extLst>
              <a:ext uri="{FF2B5EF4-FFF2-40B4-BE49-F238E27FC236}">
                <a16:creationId xmlns:a16="http://schemas.microsoft.com/office/drawing/2014/main" id="{9ABA79CD-E3A9-4184-B866-6F4DEF7060B6}"/>
              </a:ext>
            </a:extLst>
          </p:cNvPr>
          <p:cNvPicPr>
            <a:picLocks noGrp="1" noChangeAspect="1"/>
          </p:cNvPicPr>
          <p:nvPr>
            <p:ph type="pic" idx="10"/>
          </p:nvPr>
        </p:nvPicPr>
        <p:blipFill rotWithShape="1">
          <a:blip r:embed="rId3"/>
          <a:srcRect l="3198" r="10322"/>
          <a:stretch/>
        </p:blipFill>
        <p:spPr>
          <a:xfrm>
            <a:off x="470975" y="1495287"/>
            <a:ext cx="3318817" cy="2874883"/>
          </a:xfrm>
        </p:spPr>
      </p:pic>
      <p:pic>
        <p:nvPicPr>
          <p:cNvPr id="14" name="Picture 13">
            <a:extLst>
              <a:ext uri="{FF2B5EF4-FFF2-40B4-BE49-F238E27FC236}">
                <a16:creationId xmlns:a16="http://schemas.microsoft.com/office/drawing/2014/main" id="{9834DA6C-CB68-44D5-A1FB-E90C2EFB238F}"/>
              </a:ext>
            </a:extLst>
          </p:cNvPr>
          <p:cNvPicPr>
            <a:picLocks noChangeAspect="1"/>
          </p:cNvPicPr>
          <p:nvPr/>
        </p:nvPicPr>
        <p:blipFill rotWithShape="1">
          <a:blip r:embed="rId4"/>
          <a:srcRect l="8584" r="19440"/>
          <a:stretch/>
        </p:blipFill>
        <p:spPr>
          <a:xfrm>
            <a:off x="4051839" y="1514861"/>
            <a:ext cx="2651760" cy="2766055"/>
          </a:xfrm>
          <a:prstGeom prst="rect">
            <a:avLst/>
          </a:prstGeom>
        </p:spPr>
      </p:pic>
      <p:sp>
        <p:nvSpPr>
          <p:cNvPr id="15" name="Rectangle 14">
            <a:extLst>
              <a:ext uri="{FF2B5EF4-FFF2-40B4-BE49-F238E27FC236}">
                <a16:creationId xmlns:a16="http://schemas.microsoft.com/office/drawing/2014/main" id="{F863A898-B200-4933-98AA-DEB5EA253954}"/>
              </a:ext>
            </a:extLst>
          </p:cNvPr>
          <p:cNvSpPr/>
          <p:nvPr/>
        </p:nvSpPr>
        <p:spPr>
          <a:xfrm>
            <a:off x="4583018" y="1729647"/>
            <a:ext cx="2038121" cy="264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598947-87E9-46DF-AFE8-8CF7CB05F3DE}"/>
              </a:ext>
            </a:extLst>
          </p:cNvPr>
          <p:cNvSpPr/>
          <p:nvPr/>
        </p:nvSpPr>
        <p:spPr>
          <a:xfrm>
            <a:off x="3789792" y="3712684"/>
            <a:ext cx="605938" cy="568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10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97455"/>
            <a:ext cx="3634732" cy="497746"/>
          </a:xfrm>
        </p:spPr>
        <p:txBody>
          <a:bodyPr/>
          <a:lstStyle/>
          <a:p>
            <a:r>
              <a:rPr lang="en-US" sz="2800" dirty="0"/>
              <a:t>Exposure to Hazards</a:t>
            </a:r>
          </a:p>
        </p:txBody>
      </p:sp>
      <p:sp>
        <p:nvSpPr>
          <p:cNvPr id="4" name="Content Placeholder 3"/>
          <p:cNvSpPr>
            <a:spLocks noGrp="1"/>
          </p:cNvSpPr>
          <p:nvPr>
            <p:ph idx="1"/>
          </p:nvPr>
        </p:nvSpPr>
        <p:spPr>
          <a:xfrm>
            <a:off x="187287" y="1204023"/>
            <a:ext cx="4010139" cy="2721166"/>
          </a:xfrm>
        </p:spPr>
        <p:txBody>
          <a:bodyPr/>
          <a:lstStyle/>
          <a:p>
            <a:r>
              <a:rPr lang="en-US" b="1" dirty="0"/>
              <a:t>Dose </a:t>
            </a:r>
            <a:r>
              <a:rPr lang="en-US" dirty="0"/>
              <a:t>– the amount of a chemical or agent that actually enters the body. The actual dose that a person receives depends on the concentration, frequency and duration of the exposure: </a:t>
            </a:r>
          </a:p>
          <a:p>
            <a:endParaRPr lang="en-US" dirty="0"/>
          </a:p>
          <a:p>
            <a:pPr marL="285750" indent="-285750">
              <a:buFont typeface="Wingdings" panose="05000000000000000000" pitchFamily="2" charset="2"/>
              <a:buChar char="Ø"/>
            </a:pPr>
            <a:r>
              <a:rPr lang="en-US" b="1" dirty="0"/>
              <a:t>In general, the greater the dose, the more severe the health effects </a:t>
            </a:r>
            <a:endParaRPr lang="en-US" dirty="0"/>
          </a:p>
          <a:p>
            <a:endParaRPr lang="en-US" dirty="0"/>
          </a:p>
          <a:p>
            <a:r>
              <a:rPr lang="en-US" b="1" dirty="0"/>
              <a:t>Individual variability </a:t>
            </a:r>
            <a:r>
              <a:rPr lang="en-US" dirty="0"/>
              <a:t>– not all people exhibit the same signs and symptoms (especially to chronic effects) </a:t>
            </a:r>
          </a:p>
          <a:p>
            <a:endParaRPr lang="en-US" sz="1800" dirty="0">
              <a:solidFill>
                <a:srgbClr val="558055"/>
              </a:solidFill>
            </a:endParaRPr>
          </a:p>
        </p:txBody>
      </p:sp>
      <p:pic>
        <p:nvPicPr>
          <p:cNvPr id="6" name="Picture Placeholder 5">
            <a:extLst>
              <a:ext uri="{FF2B5EF4-FFF2-40B4-BE49-F238E27FC236}">
                <a16:creationId xmlns:a16="http://schemas.microsoft.com/office/drawing/2014/main" id="{5C45DCDB-D138-485A-AE87-92925476561F}"/>
              </a:ext>
            </a:extLst>
          </p:cNvPr>
          <p:cNvPicPr>
            <a:picLocks noGrp="1" noChangeAspect="1"/>
          </p:cNvPicPr>
          <p:nvPr>
            <p:ph type="pic" idx="10"/>
          </p:nvPr>
        </p:nvPicPr>
        <p:blipFill>
          <a:blip r:embed="rId3"/>
          <a:srcRect l="3851" r="3851"/>
          <a:stretch>
            <a:fillRect/>
          </a:stretch>
        </p:blipFill>
        <p:spPr>
          <a:xfrm>
            <a:off x="4314825" y="1324739"/>
            <a:ext cx="2336800" cy="2138363"/>
          </a:xfrm>
        </p:spPr>
      </p:pic>
    </p:spTree>
    <p:extLst>
      <p:ext uri="{BB962C8B-B14F-4D97-AF65-F5344CB8AC3E}">
        <p14:creationId xmlns:p14="http://schemas.microsoft.com/office/powerpoint/2010/main" val="90656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97455"/>
            <a:ext cx="3634732" cy="497746"/>
          </a:xfrm>
        </p:spPr>
        <p:txBody>
          <a:bodyPr/>
          <a:lstStyle/>
          <a:p>
            <a:r>
              <a:rPr lang="en-US" sz="2800" dirty="0"/>
              <a:t>Exposure to Hazards</a:t>
            </a:r>
          </a:p>
        </p:txBody>
      </p:sp>
      <p:sp>
        <p:nvSpPr>
          <p:cNvPr id="4" name="Content Placeholder 3"/>
          <p:cNvSpPr>
            <a:spLocks noGrp="1"/>
          </p:cNvSpPr>
          <p:nvPr>
            <p:ph idx="1"/>
          </p:nvPr>
        </p:nvSpPr>
        <p:spPr>
          <a:xfrm>
            <a:off x="187287" y="1204023"/>
            <a:ext cx="3404211" cy="3125606"/>
          </a:xfrm>
        </p:spPr>
        <p:txBody>
          <a:bodyPr/>
          <a:lstStyle/>
          <a:p>
            <a:r>
              <a:rPr lang="en-US" b="1" dirty="0"/>
              <a:t>Acute effect (acute exposure) </a:t>
            </a:r>
          </a:p>
          <a:p>
            <a:pPr marL="285750" indent="-285750">
              <a:buFont typeface="Arial" panose="020B0604020202020204" pitchFamily="34" charset="0"/>
              <a:buChar char="•"/>
            </a:pPr>
            <a:r>
              <a:rPr lang="en-US" dirty="0"/>
              <a:t>occurs rapidly following brief exposure (e.g., acid burn)</a:t>
            </a:r>
          </a:p>
          <a:p>
            <a:endParaRPr lang="en-US" dirty="0"/>
          </a:p>
          <a:p>
            <a:endParaRPr lang="en-US" dirty="0"/>
          </a:p>
          <a:p>
            <a:r>
              <a:rPr lang="en-US" b="1" dirty="0"/>
              <a:t>Chronic effect </a:t>
            </a:r>
            <a:r>
              <a:rPr lang="en-US" dirty="0"/>
              <a:t>(</a:t>
            </a:r>
            <a:r>
              <a:rPr lang="en-US" b="1" dirty="0"/>
              <a:t>chronic exposure)</a:t>
            </a:r>
            <a:endParaRPr lang="en-US" dirty="0"/>
          </a:p>
          <a:p>
            <a:pPr marL="285750" indent="-285750">
              <a:buFont typeface="Arial" panose="020B0604020202020204" pitchFamily="34" charset="0"/>
              <a:buChar char="•"/>
            </a:pPr>
            <a:r>
              <a:rPr lang="en-US" dirty="0"/>
              <a:t>develops/recurs slowly, over long periods following repeated, long-term, low-level exposure (e.g., benzidine linked to bladder cancer, mesothelioma caused by asbestos exposure)</a:t>
            </a:r>
            <a:endParaRPr lang="en-US" sz="1800" dirty="0">
              <a:solidFill>
                <a:srgbClr val="558055"/>
              </a:solidFill>
            </a:endParaRPr>
          </a:p>
        </p:txBody>
      </p:sp>
      <p:pic>
        <p:nvPicPr>
          <p:cNvPr id="8" name="Picture Placeholder 7">
            <a:extLst>
              <a:ext uri="{FF2B5EF4-FFF2-40B4-BE49-F238E27FC236}">
                <a16:creationId xmlns:a16="http://schemas.microsoft.com/office/drawing/2014/main" id="{E45FEA49-3A76-4FDE-AC92-A00919965347}"/>
              </a:ext>
            </a:extLst>
          </p:cNvPr>
          <p:cNvPicPr>
            <a:picLocks noGrp="1" noChangeAspect="1"/>
          </p:cNvPicPr>
          <p:nvPr>
            <p:ph type="pic" idx="10"/>
          </p:nvPr>
        </p:nvPicPr>
        <p:blipFill rotWithShape="1">
          <a:blip r:embed="rId3"/>
          <a:srcRect l="5263" r="5054"/>
          <a:stretch/>
        </p:blipFill>
        <p:spPr>
          <a:xfrm>
            <a:off x="3822020" y="1495287"/>
            <a:ext cx="2856404" cy="2385955"/>
          </a:xfrm>
        </p:spPr>
      </p:pic>
    </p:spTree>
    <p:extLst>
      <p:ext uri="{BB962C8B-B14F-4D97-AF65-F5344CB8AC3E}">
        <p14:creationId xmlns:p14="http://schemas.microsoft.com/office/powerpoint/2010/main" val="369451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7" y="297455"/>
            <a:ext cx="5585551" cy="497746"/>
          </a:xfrm>
        </p:spPr>
        <p:txBody>
          <a:bodyPr/>
          <a:lstStyle/>
          <a:p>
            <a:r>
              <a:rPr lang="en-US" sz="2800" dirty="0"/>
              <a:t>Controlling Exposure to Hazards</a:t>
            </a:r>
          </a:p>
        </p:txBody>
      </p:sp>
      <p:pic>
        <p:nvPicPr>
          <p:cNvPr id="10" name="Picture 9">
            <a:extLst>
              <a:ext uri="{FF2B5EF4-FFF2-40B4-BE49-F238E27FC236}">
                <a16:creationId xmlns:a16="http://schemas.microsoft.com/office/drawing/2014/main" id="{31A2128C-1CAD-4FCC-991B-DB5B00E651DB}"/>
              </a:ext>
            </a:extLst>
          </p:cNvPr>
          <p:cNvPicPr>
            <a:picLocks noChangeAspect="1"/>
          </p:cNvPicPr>
          <p:nvPr/>
        </p:nvPicPr>
        <p:blipFill>
          <a:blip r:embed="rId3"/>
          <a:stretch>
            <a:fillRect/>
          </a:stretch>
        </p:blipFill>
        <p:spPr>
          <a:xfrm>
            <a:off x="922959" y="999811"/>
            <a:ext cx="4993032" cy="3343161"/>
          </a:xfrm>
          <a:prstGeom prst="rect">
            <a:avLst/>
          </a:prstGeom>
        </p:spPr>
      </p:pic>
    </p:spTree>
    <p:extLst>
      <p:ext uri="{BB962C8B-B14F-4D97-AF65-F5344CB8AC3E}">
        <p14:creationId xmlns:p14="http://schemas.microsoft.com/office/powerpoint/2010/main" val="357561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363559"/>
            <a:ext cx="6119480" cy="475712"/>
          </a:xfrm>
        </p:spPr>
        <p:txBody>
          <a:bodyPr/>
          <a:lstStyle/>
          <a:p>
            <a:r>
              <a:rPr lang="en-US" sz="2800" dirty="0"/>
              <a:t>Safe Use and Storage of Chemicals</a:t>
            </a:r>
          </a:p>
        </p:txBody>
      </p:sp>
      <p:pic>
        <p:nvPicPr>
          <p:cNvPr id="6" name="Picture 5">
            <a:extLst>
              <a:ext uri="{FF2B5EF4-FFF2-40B4-BE49-F238E27FC236}">
                <a16:creationId xmlns:a16="http://schemas.microsoft.com/office/drawing/2014/main" id="{AAF35854-5AA3-4AA7-A9AB-5AE8B73195FF}"/>
              </a:ext>
            </a:extLst>
          </p:cNvPr>
          <p:cNvPicPr>
            <a:picLocks noChangeAspect="1"/>
          </p:cNvPicPr>
          <p:nvPr/>
        </p:nvPicPr>
        <p:blipFill rotWithShape="1">
          <a:blip r:embed="rId3"/>
          <a:srcRect l="1080" t="516" r="372" b="6626"/>
          <a:stretch/>
        </p:blipFill>
        <p:spPr>
          <a:xfrm>
            <a:off x="2103120" y="796400"/>
            <a:ext cx="2651760" cy="3566160"/>
          </a:xfrm>
          <a:prstGeom prst="rect">
            <a:avLst/>
          </a:prstGeom>
        </p:spPr>
      </p:pic>
    </p:spTree>
    <p:extLst>
      <p:ext uri="{BB962C8B-B14F-4D97-AF65-F5344CB8AC3E}">
        <p14:creationId xmlns:p14="http://schemas.microsoft.com/office/powerpoint/2010/main" val="282876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06432"/>
            <a:ext cx="4530563" cy="531697"/>
          </a:xfrm>
        </p:spPr>
        <p:txBody>
          <a:bodyPr/>
          <a:lstStyle/>
          <a:p>
            <a:r>
              <a:rPr lang="en-US" sz="2800" dirty="0"/>
              <a:t>Safe Use of Chemicals</a:t>
            </a:r>
          </a:p>
        </p:txBody>
      </p:sp>
      <p:sp>
        <p:nvSpPr>
          <p:cNvPr id="4" name="Content Placeholder 3"/>
          <p:cNvSpPr>
            <a:spLocks noGrp="1"/>
          </p:cNvSpPr>
          <p:nvPr>
            <p:ph idx="1"/>
          </p:nvPr>
        </p:nvSpPr>
        <p:spPr>
          <a:xfrm>
            <a:off x="187288" y="664071"/>
            <a:ext cx="6422832" cy="2894377"/>
          </a:xfrm>
        </p:spPr>
        <p:txBody>
          <a:bodyPr/>
          <a:lstStyle/>
          <a:p>
            <a:r>
              <a:rPr lang="en-US" sz="1800" b="1" dirty="0">
                <a:solidFill>
                  <a:srgbClr val="558055"/>
                </a:solidFill>
              </a:rPr>
              <a:t>Personal Protective Equipment (PPE):</a:t>
            </a:r>
          </a:p>
          <a:p>
            <a:endParaRPr lang="en-US" dirty="0">
              <a:solidFill>
                <a:srgbClr val="558055"/>
              </a:solidFill>
            </a:endParaRPr>
          </a:p>
          <a:p>
            <a:r>
              <a:rPr lang="en-US" dirty="0"/>
              <a:t>The PPE that you require should be detailed in the lab Standard Operating Procedures for that particular experiment or procedure. Remember that PPE is your last line of defense!</a:t>
            </a:r>
            <a:endParaRPr lang="en-US" b="1" dirty="0"/>
          </a:p>
          <a:p>
            <a:pPr algn="ctr"/>
            <a:r>
              <a:rPr lang="en-US" b="1" dirty="0"/>
              <a:t>Remember the basics of PPE:</a:t>
            </a:r>
          </a:p>
          <a:p>
            <a:r>
              <a:rPr lang="en-US" dirty="0"/>
              <a:t>Lab coat, full length pants, closed toe shoes, safety eyewear and gloves.</a:t>
            </a:r>
          </a:p>
          <a:p>
            <a:endParaRPr lang="en-US" dirty="0"/>
          </a:p>
          <a:p>
            <a:r>
              <a:rPr lang="en-US" dirty="0"/>
              <a:t>If you don’t wear a lab coat, you may take chemicals or agents home on your clothing.</a:t>
            </a:r>
          </a:p>
          <a:p>
            <a:endParaRPr lang="en-US" b="1" dirty="0"/>
          </a:p>
          <a:p>
            <a:r>
              <a:rPr lang="en-US" b="1" dirty="0"/>
              <a:t>If it is listed on the SDS, the Ministry of </a:t>
            </a:r>
            <a:r>
              <a:rPr lang="en-US" b="1" dirty="0" err="1"/>
              <a:t>Labour</a:t>
            </a:r>
            <a:r>
              <a:rPr lang="en-US" b="1" dirty="0"/>
              <a:t> expects you to use it! </a:t>
            </a:r>
            <a:endParaRPr lang="en-US" dirty="0"/>
          </a:p>
          <a:p>
            <a:endParaRPr lang="en-US" sz="1800" dirty="0">
              <a:solidFill>
                <a:srgbClr val="558055"/>
              </a:solidFill>
            </a:endParaRPr>
          </a:p>
        </p:txBody>
      </p:sp>
      <p:sp>
        <p:nvSpPr>
          <p:cNvPr id="2" name="TextBox 1">
            <a:extLst>
              <a:ext uri="{FF2B5EF4-FFF2-40B4-BE49-F238E27FC236}">
                <a16:creationId xmlns:a16="http://schemas.microsoft.com/office/drawing/2014/main" id="{8F0BBB1E-B333-4DF8-AEE2-FCE59EE5EFB1}"/>
              </a:ext>
            </a:extLst>
          </p:cNvPr>
          <p:cNvSpPr txBox="1"/>
          <p:nvPr/>
        </p:nvSpPr>
        <p:spPr>
          <a:xfrm>
            <a:off x="187288" y="3591506"/>
            <a:ext cx="6422832" cy="1384995"/>
          </a:xfrm>
          <a:prstGeom prst="rect">
            <a:avLst/>
          </a:prstGeom>
          <a:noFill/>
        </p:spPr>
        <p:txBody>
          <a:bodyPr wrap="square" numCol="2" rtlCol="0">
            <a:spAutoFit/>
          </a:bodyPr>
          <a:lstStyle/>
          <a:p>
            <a:pPr marL="285750" indent="-285750">
              <a:buFont typeface="Wingdings" panose="05000000000000000000" pitchFamily="2" charset="2"/>
              <a:buChar char="§"/>
            </a:pPr>
            <a:r>
              <a:rPr lang="en-US" sz="1400" dirty="0"/>
              <a:t>Chemical goggles vs. Glasses </a:t>
            </a:r>
          </a:p>
          <a:p>
            <a:pPr marL="285750" indent="-285750">
              <a:buFont typeface="Wingdings" panose="05000000000000000000" pitchFamily="2" charset="2"/>
              <a:buChar char="§"/>
            </a:pPr>
            <a:r>
              <a:rPr lang="en-US" sz="1400" dirty="0"/>
              <a:t>Face Shield</a:t>
            </a:r>
          </a:p>
          <a:p>
            <a:pPr marL="285750" indent="-285750">
              <a:buFont typeface="Wingdings" panose="05000000000000000000" pitchFamily="2" charset="2"/>
              <a:buChar char="§"/>
            </a:pPr>
            <a:r>
              <a:rPr lang="en-US" sz="1400" dirty="0"/>
              <a:t>Chemical Apron </a:t>
            </a:r>
          </a:p>
          <a:p>
            <a:endParaRPr lang="en-US" sz="1400" dirty="0"/>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Nitrile vs Urethane gloves</a:t>
            </a:r>
          </a:p>
          <a:p>
            <a:pPr marL="285750" indent="-285750">
              <a:buFont typeface="Wingdings" panose="05000000000000000000" pitchFamily="2" charset="2"/>
              <a:buChar char="§"/>
            </a:pPr>
            <a:r>
              <a:rPr lang="en-US" sz="1400" dirty="0"/>
              <a:t>Fire Retardant Clothing</a:t>
            </a:r>
          </a:p>
          <a:p>
            <a:pPr marL="285750" indent="-285750">
              <a:buFont typeface="Wingdings" panose="05000000000000000000" pitchFamily="2" charset="2"/>
              <a:buChar char="§"/>
            </a:pPr>
            <a:r>
              <a:rPr lang="en-US" sz="1400" dirty="0"/>
              <a:t>CSA Approved Clothing</a:t>
            </a:r>
          </a:p>
          <a:p>
            <a:endParaRPr lang="en-US" dirty="0"/>
          </a:p>
        </p:txBody>
      </p:sp>
    </p:spTree>
    <p:extLst>
      <p:ext uri="{BB962C8B-B14F-4D97-AF65-F5344CB8AC3E}">
        <p14:creationId xmlns:p14="http://schemas.microsoft.com/office/powerpoint/2010/main" val="43154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58629"/>
            <a:ext cx="5755924" cy="498647"/>
          </a:xfrm>
        </p:spPr>
        <p:txBody>
          <a:bodyPr/>
          <a:lstStyle/>
          <a:p>
            <a:r>
              <a:rPr lang="en-US" sz="2800" dirty="0"/>
              <a:t>Safe Use of Chemicals</a:t>
            </a:r>
          </a:p>
        </p:txBody>
      </p:sp>
      <p:sp>
        <p:nvSpPr>
          <p:cNvPr id="4" name="Content Placeholder 3"/>
          <p:cNvSpPr>
            <a:spLocks noGrp="1"/>
          </p:cNvSpPr>
          <p:nvPr>
            <p:ph idx="1"/>
          </p:nvPr>
        </p:nvSpPr>
        <p:spPr>
          <a:xfrm>
            <a:off x="187288" y="848299"/>
            <a:ext cx="6466900" cy="3459296"/>
          </a:xfrm>
        </p:spPr>
        <p:txBody>
          <a:bodyPr/>
          <a:lstStyle/>
          <a:p>
            <a:r>
              <a:rPr lang="en-US" sz="1800" b="1" dirty="0">
                <a:solidFill>
                  <a:srgbClr val="558055"/>
                </a:solidFill>
              </a:rPr>
              <a:t>Laboratory Safety Equipment:</a:t>
            </a:r>
          </a:p>
          <a:p>
            <a:endParaRPr lang="en-US" sz="1800" dirty="0">
              <a:solidFill>
                <a:srgbClr val="558055"/>
              </a:solidFill>
            </a:endParaRPr>
          </a:p>
          <a:p>
            <a:r>
              <a:rPr lang="en-US" b="1" u="sng" dirty="0"/>
              <a:t>Fume Hoods</a:t>
            </a:r>
          </a:p>
          <a:p>
            <a:pPr marL="285750" indent="-285750">
              <a:buFont typeface="Arial" panose="020B0604020202020204" pitchFamily="34" charset="0"/>
              <a:buChar char="•"/>
            </a:pPr>
            <a:r>
              <a:rPr lang="en-US" dirty="0"/>
              <a:t>Fume Hoods are ventilated enclosures that protect you from being exposed to chemical fumes, gases and aerosols generated within the hood. </a:t>
            </a:r>
          </a:p>
          <a:p>
            <a:pPr marL="285750" indent="-285750">
              <a:buFont typeface="Arial" panose="020B0604020202020204" pitchFamily="34" charset="0"/>
              <a:buChar char="•"/>
            </a:pPr>
            <a:r>
              <a:rPr lang="en-US" dirty="0"/>
              <a:t>Room air drawn into the hood is vented out the stack to outside.</a:t>
            </a:r>
          </a:p>
          <a:p>
            <a:r>
              <a:rPr lang="en-US" b="1" dirty="0"/>
              <a:t>Use:</a:t>
            </a:r>
          </a:p>
          <a:p>
            <a:pPr marL="285750" indent="-285750">
              <a:buFont typeface="Arial" panose="020B0604020202020204" pitchFamily="34" charset="0"/>
              <a:buChar char="•"/>
            </a:pPr>
            <a:r>
              <a:rPr lang="en-US" dirty="0"/>
              <a:t>Hood should always be </a:t>
            </a:r>
            <a:r>
              <a:rPr lang="en-US" b="1" dirty="0"/>
              <a:t>ON.</a:t>
            </a:r>
            <a:r>
              <a:rPr lang="en-US" dirty="0"/>
              <a:t> Ensure it is functioning by closing the sash almost completely and put a tissue at the opening. The tissue should be drawn into the hood.</a:t>
            </a:r>
            <a:endParaRPr lang="en-US" b="1" dirty="0"/>
          </a:p>
          <a:p>
            <a:pPr marL="285750" indent="-285750">
              <a:buFont typeface="Arial" panose="020B0604020202020204" pitchFamily="34" charset="0"/>
              <a:buChar char="•"/>
            </a:pPr>
            <a:r>
              <a:rPr lang="en-US" dirty="0"/>
              <a:t>If equipped, test that the air flow alarm is functioning by opening the sash completely. After a few moments, the alarm should sound. OR use the test button if the fume hood is equipped with one.</a:t>
            </a:r>
          </a:p>
          <a:p>
            <a:pPr marL="285750" indent="-285750">
              <a:buFont typeface="Arial" panose="020B0604020202020204" pitchFamily="34" charset="0"/>
              <a:buChar char="•"/>
            </a:pPr>
            <a:r>
              <a:rPr lang="en-US" dirty="0"/>
              <a:t>Lower sash to marked (working level) position – at 6 to 12 inches (15 – 30cm).</a:t>
            </a:r>
          </a:p>
          <a:p>
            <a:endParaRPr lang="en-US" dirty="0"/>
          </a:p>
          <a:p>
            <a:endParaRPr lang="en-US" sz="1800" dirty="0"/>
          </a:p>
        </p:txBody>
      </p:sp>
    </p:spTree>
    <p:extLst>
      <p:ext uri="{BB962C8B-B14F-4D97-AF65-F5344CB8AC3E}">
        <p14:creationId xmlns:p14="http://schemas.microsoft.com/office/powerpoint/2010/main" val="22936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BDE0E3-CE2D-446F-A027-16B167BC15F7}"/>
              </a:ext>
            </a:extLst>
          </p:cNvPr>
          <p:cNvPicPr>
            <a:picLocks noChangeAspect="1"/>
          </p:cNvPicPr>
          <p:nvPr/>
        </p:nvPicPr>
        <p:blipFill>
          <a:blip r:embed="rId3"/>
          <a:stretch>
            <a:fillRect/>
          </a:stretch>
        </p:blipFill>
        <p:spPr>
          <a:xfrm>
            <a:off x="1927430" y="497309"/>
            <a:ext cx="4814898" cy="3855773"/>
          </a:xfrm>
          <a:prstGeom prst="rect">
            <a:avLst/>
          </a:prstGeom>
        </p:spPr>
      </p:pic>
      <p:sp>
        <p:nvSpPr>
          <p:cNvPr id="3" name="Title 2"/>
          <p:cNvSpPr>
            <a:spLocks noGrp="1"/>
          </p:cNvSpPr>
          <p:nvPr>
            <p:ph type="title"/>
          </p:nvPr>
        </p:nvSpPr>
        <p:spPr>
          <a:xfrm>
            <a:off x="184656" y="255343"/>
            <a:ext cx="2701763" cy="558789"/>
          </a:xfrm>
        </p:spPr>
        <p:txBody>
          <a:bodyPr/>
          <a:lstStyle/>
          <a:p>
            <a:r>
              <a:rPr lang="en-US" sz="2800" dirty="0"/>
              <a:t>Fume Hoods</a:t>
            </a:r>
          </a:p>
        </p:txBody>
      </p:sp>
      <p:pic>
        <p:nvPicPr>
          <p:cNvPr id="7" name="Graphic 6" descr="Checkmark">
            <a:extLst>
              <a:ext uri="{FF2B5EF4-FFF2-40B4-BE49-F238E27FC236}">
                <a16:creationId xmlns:a16="http://schemas.microsoft.com/office/drawing/2014/main" id="{67B30841-35CC-45C3-BAFA-BE21DCE35C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1745" y="3417151"/>
            <a:ext cx="684308" cy="684308"/>
          </a:xfrm>
          <a:prstGeom prst="rect">
            <a:avLst/>
          </a:prstGeom>
        </p:spPr>
      </p:pic>
      <p:sp>
        <p:nvSpPr>
          <p:cNvPr id="8" name="&quot;Not Allowed&quot; Symbol 7">
            <a:extLst>
              <a:ext uri="{FF2B5EF4-FFF2-40B4-BE49-F238E27FC236}">
                <a16:creationId xmlns:a16="http://schemas.microsoft.com/office/drawing/2014/main" id="{D51A7501-4B1C-4FBC-846B-4080E7E20A2D}"/>
              </a:ext>
            </a:extLst>
          </p:cNvPr>
          <p:cNvSpPr/>
          <p:nvPr/>
        </p:nvSpPr>
        <p:spPr>
          <a:xfrm>
            <a:off x="3568573" y="3314161"/>
            <a:ext cx="627961" cy="515871"/>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EBE6610D-F6F6-4BCB-A510-18336D9A130C}"/>
              </a:ext>
            </a:extLst>
          </p:cNvPr>
          <p:cNvSpPr txBox="1"/>
          <p:nvPr/>
        </p:nvSpPr>
        <p:spPr>
          <a:xfrm>
            <a:off x="184656" y="1432191"/>
            <a:ext cx="1698706" cy="2308324"/>
          </a:xfrm>
          <a:prstGeom prst="rect">
            <a:avLst/>
          </a:prstGeom>
          <a:noFill/>
          <a:ln>
            <a:solidFill>
              <a:srgbClr val="C00000"/>
            </a:solidFill>
          </a:ln>
        </p:spPr>
        <p:txBody>
          <a:bodyPr wrap="square" rtlCol="0">
            <a:spAutoFit/>
          </a:bodyPr>
          <a:lstStyle/>
          <a:p>
            <a:pPr algn="ctr"/>
            <a:r>
              <a:rPr lang="en-US" b="1" dirty="0"/>
              <a:t>Optimal sash height while working in a fume hood:</a:t>
            </a:r>
          </a:p>
          <a:p>
            <a:pPr algn="ctr"/>
            <a:endParaRPr lang="en-US" b="1" dirty="0"/>
          </a:p>
          <a:p>
            <a:pPr algn="ctr"/>
            <a:r>
              <a:rPr lang="en-US" b="1" dirty="0"/>
              <a:t>6 - 12 inches </a:t>
            </a:r>
          </a:p>
          <a:p>
            <a:pPr algn="ctr"/>
            <a:r>
              <a:rPr lang="en-US" b="1" dirty="0"/>
              <a:t>OR</a:t>
            </a:r>
          </a:p>
          <a:p>
            <a:pPr algn="ctr"/>
            <a:r>
              <a:rPr lang="en-US" b="1" dirty="0"/>
              <a:t>15 - 30 cm  </a:t>
            </a:r>
          </a:p>
        </p:txBody>
      </p:sp>
    </p:spTree>
    <p:extLst>
      <p:ext uri="{BB962C8B-B14F-4D97-AF65-F5344CB8AC3E}">
        <p14:creationId xmlns:p14="http://schemas.microsoft.com/office/powerpoint/2010/main" val="248713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656" y="255343"/>
            <a:ext cx="2701763" cy="558789"/>
          </a:xfrm>
        </p:spPr>
        <p:txBody>
          <a:bodyPr/>
          <a:lstStyle/>
          <a:p>
            <a:r>
              <a:rPr lang="en-US" sz="2800" dirty="0"/>
              <a:t>Fume Hoods</a:t>
            </a:r>
          </a:p>
        </p:txBody>
      </p:sp>
      <p:pic>
        <p:nvPicPr>
          <p:cNvPr id="4" name="Picture 3">
            <a:extLst>
              <a:ext uri="{FF2B5EF4-FFF2-40B4-BE49-F238E27FC236}">
                <a16:creationId xmlns:a16="http://schemas.microsoft.com/office/drawing/2014/main" id="{B71D64BB-F9E8-4F62-B90A-87396033D06D}"/>
              </a:ext>
            </a:extLst>
          </p:cNvPr>
          <p:cNvPicPr>
            <a:picLocks noChangeAspect="1"/>
          </p:cNvPicPr>
          <p:nvPr/>
        </p:nvPicPr>
        <p:blipFill>
          <a:blip r:embed="rId3"/>
          <a:stretch>
            <a:fillRect/>
          </a:stretch>
        </p:blipFill>
        <p:spPr>
          <a:xfrm>
            <a:off x="2801680" y="683046"/>
            <a:ext cx="3939995" cy="3377530"/>
          </a:xfrm>
          <a:prstGeom prst="rect">
            <a:avLst/>
          </a:prstGeom>
        </p:spPr>
      </p:pic>
      <p:sp>
        <p:nvSpPr>
          <p:cNvPr id="5" name="TextBox 4">
            <a:extLst>
              <a:ext uri="{FF2B5EF4-FFF2-40B4-BE49-F238E27FC236}">
                <a16:creationId xmlns:a16="http://schemas.microsoft.com/office/drawing/2014/main" id="{8D83278D-EBB1-4DC3-A7B6-DFAAA890E3AC}"/>
              </a:ext>
            </a:extLst>
          </p:cNvPr>
          <p:cNvSpPr txBox="1"/>
          <p:nvPr/>
        </p:nvSpPr>
        <p:spPr>
          <a:xfrm>
            <a:off x="99152" y="925416"/>
            <a:ext cx="2622014" cy="3416320"/>
          </a:xfrm>
          <a:prstGeom prst="rect">
            <a:avLst/>
          </a:prstGeom>
          <a:noFill/>
        </p:spPr>
        <p:txBody>
          <a:bodyPr wrap="square" rtlCol="0">
            <a:spAutoFit/>
          </a:bodyPr>
          <a:lstStyle/>
          <a:p>
            <a:r>
              <a:rPr lang="en-US" dirty="0"/>
              <a:t>Do not use fume hoods as storage areas.</a:t>
            </a:r>
          </a:p>
          <a:p>
            <a:endParaRPr lang="en-US" dirty="0"/>
          </a:p>
          <a:p>
            <a:r>
              <a:rPr lang="en-US" dirty="0"/>
              <a:t>This increases the risk of violent reactions and is poor lab practice.</a:t>
            </a:r>
          </a:p>
          <a:p>
            <a:endParaRPr lang="en-US" dirty="0"/>
          </a:p>
          <a:p>
            <a:r>
              <a:rPr lang="en-US" dirty="0"/>
              <a:t>Ensure once you have finished using the hood, chemicals should be returned to their proper storage area.</a:t>
            </a:r>
          </a:p>
        </p:txBody>
      </p:sp>
    </p:spTree>
    <p:extLst>
      <p:ext uri="{BB962C8B-B14F-4D97-AF65-F5344CB8AC3E}">
        <p14:creationId xmlns:p14="http://schemas.microsoft.com/office/powerpoint/2010/main" val="140011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0415" y="471269"/>
            <a:ext cx="5755924" cy="612562"/>
          </a:xfrm>
        </p:spPr>
        <p:txBody>
          <a:bodyPr/>
          <a:lstStyle/>
          <a:p>
            <a:r>
              <a:rPr lang="en-US" sz="2800" dirty="0"/>
              <a:t>Program Components</a:t>
            </a:r>
          </a:p>
        </p:txBody>
      </p:sp>
      <p:sp>
        <p:nvSpPr>
          <p:cNvPr id="4" name="Content Placeholder 3"/>
          <p:cNvSpPr>
            <a:spLocks noGrp="1"/>
          </p:cNvSpPr>
          <p:nvPr>
            <p:ph idx="1"/>
          </p:nvPr>
        </p:nvSpPr>
        <p:spPr>
          <a:xfrm>
            <a:off x="191533" y="1486643"/>
            <a:ext cx="6455883" cy="2534514"/>
          </a:xfrm>
        </p:spPr>
        <p:txBody>
          <a:bodyPr/>
          <a:lstStyle/>
          <a:p>
            <a:pPr marL="457200" indent="-457200">
              <a:buFont typeface="+mj-lt"/>
              <a:buAutoNum type="arabicPeriod"/>
            </a:pPr>
            <a:r>
              <a:rPr lang="en-US" sz="2000" b="1" dirty="0">
                <a:solidFill>
                  <a:srgbClr val="558055"/>
                </a:solidFill>
              </a:rPr>
              <a:t>Safe Chemical Concepts</a:t>
            </a:r>
          </a:p>
          <a:p>
            <a:pPr marL="457200" indent="-457200">
              <a:buFont typeface="+mj-lt"/>
              <a:buAutoNum type="arabicPeriod"/>
            </a:pPr>
            <a:endParaRPr lang="en-US" sz="2000" b="1" dirty="0">
              <a:solidFill>
                <a:srgbClr val="558055"/>
              </a:solidFill>
            </a:endParaRPr>
          </a:p>
          <a:p>
            <a:pPr marL="457200" indent="-457200">
              <a:buFont typeface="+mj-lt"/>
              <a:buAutoNum type="arabicPeriod"/>
            </a:pPr>
            <a:r>
              <a:rPr lang="en-US" sz="2000" b="1" dirty="0">
                <a:solidFill>
                  <a:srgbClr val="558055"/>
                </a:solidFill>
              </a:rPr>
              <a:t>Safe Use and Storage of Chemicals</a:t>
            </a:r>
          </a:p>
          <a:p>
            <a:pPr marL="457200" indent="-457200">
              <a:buFont typeface="+mj-lt"/>
              <a:buAutoNum type="arabicPeriod"/>
            </a:pPr>
            <a:endParaRPr lang="en-US" sz="2000" b="1" dirty="0">
              <a:solidFill>
                <a:srgbClr val="558055"/>
              </a:solidFill>
            </a:endParaRPr>
          </a:p>
          <a:p>
            <a:pPr marL="457200" indent="-457200">
              <a:buFont typeface="+mj-lt"/>
              <a:buAutoNum type="arabicPeriod"/>
            </a:pPr>
            <a:r>
              <a:rPr lang="en-US" sz="2000" b="1" dirty="0">
                <a:solidFill>
                  <a:srgbClr val="558055"/>
                </a:solidFill>
              </a:rPr>
              <a:t>Hazardous Waste</a:t>
            </a:r>
          </a:p>
          <a:p>
            <a:pPr marL="457200" indent="-457200">
              <a:buFont typeface="+mj-lt"/>
              <a:buAutoNum type="arabicPeriod"/>
            </a:pPr>
            <a:endParaRPr lang="en-US" sz="2000" b="1" dirty="0">
              <a:solidFill>
                <a:srgbClr val="558055"/>
              </a:solidFill>
            </a:endParaRPr>
          </a:p>
          <a:p>
            <a:pPr marL="457200" indent="-457200">
              <a:buFont typeface="+mj-lt"/>
              <a:buAutoNum type="arabicPeriod"/>
            </a:pPr>
            <a:r>
              <a:rPr lang="en-US" sz="2000" b="1" dirty="0">
                <a:solidFill>
                  <a:srgbClr val="558055"/>
                </a:solidFill>
              </a:rPr>
              <a:t>Emergency Procedures</a:t>
            </a:r>
          </a:p>
        </p:txBody>
      </p:sp>
      <p:pic>
        <p:nvPicPr>
          <p:cNvPr id="8" name="Picture 7">
            <a:extLst>
              <a:ext uri="{FF2B5EF4-FFF2-40B4-BE49-F238E27FC236}">
                <a16:creationId xmlns:a16="http://schemas.microsoft.com/office/drawing/2014/main" id="{F1952543-02FF-42C0-849A-5256EAB1D058}"/>
              </a:ext>
            </a:extLst>
          </p:cNvPr>
          <p:cNvPicPr>
            <a:picLocks noChangeAspect="1"/>
          </p:cNvPicPr>
          <p:nvPr/>
        </p:nvPicPr>
        <p:blipFill>
          <a:blip r:embed="rId3"/>
          <a:stretch>
            <a:fillRect/>
          </a:stretch>
        </p:blipFill>
        <p:spPr>
          <a:xfrm>
            <a:off x="3893680" y="2753900"/>
            <a:ext cx="2753736" cy="1542092"/>
          </a:xfrm>
          <a:prstGeom prst="rect">
            <a:avLst/>
          </a:prstGeom>
        </p:spPr>
      </p:pic>
    </p:spTree>
    <p:extLst>
      <p:ext uri="{BB962C8B-B14F-4D97-AF65-F5344CB8AC3E}">
        <p14:creationId xmlns:p14="http://schemas.microsoft.com/office/powerpoint/2010/main" val="415156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6683" y="242373"/>
            <a:ext cx="4032173" cy="1299990"/>
          </a:xfrm>
        </p:spPr>
        <p:txBody>
          <a:bodyPr/>
          <a:lstStyle/>
          <a:p>
            <a:pPr algn="ctr"/>
            <a:r>
              <a:rPr lang="en-US" sz="2800" dirty="0"/>
              <a:t>Fume Hoods vs Biological Safety Cabinets</a:t>
            </a:r>
          </a:p>
        </p:txBody>
      </p:sp>
      <p:sp>
        <p:nvSpPr>
          <p:cNvPr id="4" name="Content Placeholder 3"/>
          <p:cNvSpPr>
            <a:spLocks noGrp="1"/>
          </p:cNvSpPr>
          <p:nvPr>
            <p:ph idx="1"/>
          </p:nvPr>
        </p:nvSpPr>
        <p:spPr>
          <a:xfrm>
            <a:off x="275422" y="1542363"/>
            <a:ext cx="6334697" cy="815248"/>
          </a:xfrm>
        </p:spPr>
        <p:txBody>
          <a:bodyPr/>
          <a:lstStyle/>
          <a:p>
            <a:r>
              <a:rPr lang="en-US" sz="1800" b="1" dirty="0">
                <a:solidFill>
                  <a:srgbClr val="558055"/>
                </a:solidFill>
              </a:rPr>
              <a:t>They may look very similar, however they should never be used inappropriately for items they were not intended for.</a:t>
            </a:r>
          </a:p>
          <a:p>
            <a:endParaRPr lang="en-US" sz="1800" dirty="0">
              <a:solidFill>
                <a:srgbClr val="558055"/>
              </a:solidFill>
            </a:endParaRPr>
          </a:p>
          <a:p>
            <a:r>
              <a:rPr lang="en-US" sz="1800" b="1" dirty="0"/>
              <a:t>	</a:t>
            </a:r>
            <a:r>
              <a:rPr lang="en-US" sz="1800" dirty="0">
                <a:solidFill>
                  <a:srgbClr val="558055"/>
                </a:solidFill>
              </a:rPr>
              <a:t>			</a:t>
            </a:r>
            <a:endParaRPr lang="en-US" sz="1800" b="1" dirty="0">
              <a:solidFill>
                <a:srgbClr val="FF0000"/>
              </a:solidFill>
            </a:endParaRPr>
          </a:p>
        </p:txBody>
      </p:sp>
      <p:sp>
        <p:nvSpPr>
          <p:cNvPr id="5" name="TextBox 4">
            <a:extLst>
              <a:ext uri="{FF2B5EF4-FFF2-40B4-BE49-F238E27FC236}">
                <a16:creationId xmlns:a16="http://schemas.microsoft.com/office/drawing/2014/main" id="{2E4E0ED2-DB65-436B-BC35-64BC69F8F171}"/>
              </a:ext>
            </a:extLst>
          </p:cNvPr>
          <p:cNvSpPr txBox="1"/>
          <p:nvPr/>
        </p:nvSpPr>
        <p:spPr>
          <a:xfrm>
            <a:off x="154232" y="2595516"/>
            <a:ext cx="2738553" cy="923330"/>
          </a:xfrm>
          <a:prstGeom prst="rect">
            <a:avLst/>
          </a:prstGeom>
          <a:noFill/>
          <a:ln>
            <a:solidFill>
              <a:schemeClr val="tx1"/>
            </a:solidFill>
          </a:ln>
        </p:spPr>
        <p:txBody>
          <a:bodyPr wrap="square" rtlCol="0">
            <a:spAutoFit/>
          </a:bodyPr>
          <a:lstStyle/>
          <a:p>
            <a:pPr algn="ctr"/>
            <a:r>
              <a:rPr lang="en-US" b="1" dirty="0"/>
              <a:t>Fume Hood</a:t>
            </a:r>
          </a:p>
          <a:p>
            <a:pPr algn="ctr"/>
            <a:r>
              <a:rPr lang="en-US" dirty="0"/>
              <a:t>Used for chemicals only</a:t>
            </a:r>
          </a:p>
          <a:p>
            <a:pPr algn="ctr"/>
            <a:r>
              <a:rPr lang="en-US" b="1" dirty="0">
                <a:solidFill>
                  <a:srgbClr val="FF0000"/>
                </a:solidFill>
              </a:rPr>
              <a:t>NO BIOLOGICALS</a:t>
            </a:r>
          </a:p>
        </p:txBody>
      </p:sp>
      <p:sp>
        <p:nvSpPr>
          <p:cNvPr id="6" name="TextBox 5">
            <a:extLst>
              <a:ext uri="{FF2B5EF4-FFF2-40B4-BE49-F238E27FC236}">
                <a16:creationId xmlns:a16="http://schemas.microsoft.com/office/drawing/2014/main" id="{A8372803-CEFA-4296-BF79-F80BE097E3A3}"/>
              </a:ext>
            </a:extLst>
          </p:cNvPr>
          <p:cNvSpPr txBox="1"/>
          <p:nvPr/>
        </p:nvSpPr>
        <p:spPr>
          <a:xfrm>
            <a:off x="3372884" y="2476684"/>
            <a:ext cx="3190644" cy="1523494"/>
          </a:xfrm>
          <a:prstGeom prst="rect">
            <a:avLst/>
          </a:prstGeom>
          <a:noFill/>
          <a:ln>
            <a:solidFill>
              <a:schemeClr val="tx1"/>
            </a:solidFill>
          </a:ln>
        </p:spPr>
        <p:txBody>
          <a:bodyPr wrap="square" bIns="91440" rtlCol="0">
            <a:spAutoFit/>
          </a:bodyPr>
          <a:lstStyle/>
          <a:p>
            <a:pPr algn="ctr"/>
            <a:r>
              <a:rPr lang="en-US" b="1" dirty="0"/>
              <a:t>Biological Safety Cabinet</a:t>
            </a:r>
          </a:p>
          <a:p>
            <a:pPr algn="ctr"/>
            <a:r>
              <a:rPr lang="en-US" dirty="0"/>
              <a:t>Used for work with cells,</a:t>
            </a:r>
          </a:p>
          <a:p>
            <a:pPr algn="ctr"/>
            <a:r>
              <a:rPr lang="en-US" dirty="0"/>
              <a:t>cultures, &amp; biological agents.</a:t>
            </a:r>
          </a:p>
          <a:p>
            <a:pPr algn="ctr"/>
            <a:r>
              <a:rPr lang="en-US" b="1" dirty="0">
                <a:solidFill>
                  <a:srgbClr val="FF0000"/>
                </a:solidFill>
              </a:rPr>
              <a:t>NO VOLATILE CHEMICALS</a:t>
            </a:r>
          </a:p>
          <a:p>
            <a:endParaRPr lang="en-US" dirty="0"/>
          </a:p>
        </p:txBody>
      </p:sp>
    </p:spTree>
    <p:extLst>
      <p:ext uri="{BB962C8B-B14F-4D97-AF65-F5344CB8AC3E}">
        <p14:creationId xmlns:p14="http://schemas.microsoft.com/office/powerpoint/2010/main" val="414370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4063" y="242373"/>
            <a:ext cx="4764793" cy="903381"/>
          </a:xfrm>
        </p:spPr>
        <p:txBody>
          <a:bodyPr/>
          <a:lstStyle/>
          <a:p>
            <a:pPr algn="ctr"/>
            <a:r>
              <a:rPr lang="en-US" sz="2800" dirty="0"/>
              <a:t>Fume Hoods &amp; Biological Safety Cabinets</a:t>
            </a:r>
          </a:p>
        </p:txBody>
      </p:sp>
      <p:sp>
        <p:nvSpPr>
          <p:cNvPr id="4" name="Content Placeholder 3"/>
          <p:cNvSpPr>
            <a:spLocks noGrp="1"/>
          </p:cNvSpPr>
          <p:nvPr>
            <p:ph idx="1"/>
          </p:nvPr>
        </p:nvSpPr>
        <p:spPr>
          <a:xfrm>
            <a:off x="231354" y="1443210"/>
            <a:ext cx="6400799" cy="815248"/>
          </a:xfrm>
        </p:spPr>
        <p:txBody>
          <a:bodyPr/>
          <a:lstStyle/>
          <a:p>
            <a:r>
              <a:rPr lang="en-US" sz="1800" b="1" dirty="0">
                <a:solidFill>
                  <a:srgbClr val="558055"/>
                </a:solidFill>
              </a:rPr>
              <a:t>Fume Hoods and Biological Safety Cabinets are inspected yearly to ensure they work within the required parameters.</a:t>
            </a:r>
          </a:p>
          <a:p>
            <a:r>
              <a:rPr lang="en-US" sz="1800" b="1" dirty="0"/>
              <a:t>	</a:t>
            </a:r>
            <a:r>
              <a:rPr lang="en-US" sz="1800" dirty="0">
                <a:solidFill>
                  <a:srgbClr val="558055"/>
                </a:solidFill>
              </a:rPr>
              <a:t>			</a:t>
            </a:r>
            <a:endParaRPr lang="en-US" sz="1800" b="1" dirty="0">
              <a:solidFill>
                <a:srgbClr val="FF0000"/>
              </a:solidFill>
            </a:endParaRPr>
          </a:p>
        </p:txBody>
      </p:sp>
      <p:sp>
        <p:nvSpPr>
          <p:cNvPr id="2" name="TextBox 1">
            <a:extLst>
              <a:ext uri="{FF2B5EF4-FFF2-40B4-BE49-F238E27FC236}">
                <a16:creationId xmlns:a16="http://schemas.microsoft.com/office/drawing/2014/main" id="{5DB3B560-7B13-4A15-876D-837B9E7E118F}"/>
              </a:ext>
            </a:extLst>
          </p:cNvPr>
          <p:cNvSpPr txBox="1"/>
          <p:nvPr/>
        </p:nvSpPr>
        <p:spPr>
          <a:xfrm>
            <a:off x="143218" y="2467778"/>
            <a:ext cx="6466901" cy="1846659"/>
          </a:xfrm>
          <a:prstGeom prst="rect">
            <a:avLst/>
          </a:prstGeom>
          <a:noFill/>
        </p:spPr>
        <p:txBody>
          <a:bodyPr wrap="square" rtlCol="0">
            <a:spAutoFit/>
          </a:bodyPr>
          <a:lstStyle/>
          <a:p>
            <a:pPr algn="ctr"/>
            <a:r>
              <a:rPr lang="en-US" b="1" dirty="0"/>
              <a:t>Inspections:</a:t>
            </a:r>
          </a:p>
          <a:p>
            <a:pPr marL="285750" indent="-285750">
              <a:buFont typeface="Wingdings" panose="05000000000000000000" pitchFamily="2" charset="2"/>
              <a:buChar char="Ø"/>
            </a:pPr>
            <a:r>
              <a:rPr lang="en-US" sz="1600" dirty="0"/>
              <a:t>Annually </a:t>
            </a:r>
          </a:p>
          <a:p>
            <a:pPr marL="285750" indent="-285750">
              <a:buFont typeface="Wingdings" panose="05000000000000000000" pitchFamily="2" charset="2"/>
              <a:buChar char="Ø"/>
            </a:pPr>
            <a:r>
              <a:rPr lang="en-US" sz="1600" dirty="0"/>
              <a:t>Tested for adequate flow </a:t>
            </a:r>
          </a:p>
          <a:p>
            <a:pPr marL="285750" indent="-285750">
              <a:buFont typeface="Wingdings" panose="05000000000000000000" pitchFamily="2" charset="2"/>
              <a:buChar char="Ø"/>
            </a:pPr>
            <a:r>
              <a:rPr lang="en-US" sz="1600" dirty="0"/>
              <a:t>Results are labeled on the hood and indicate next inspection date </a:t>
            </a:r>
          </a:p>
          <a:p>
            <a:pPr marL="285750" indent="-285750">
              <a:buFont typeface="Wingdings" panose="05000000000000000000" pitchFamily="2" charset="2"/>
              <a:buChar char="Ø"/>
            </a:pPr>
            <a:r>
              <a:rPr lang="en-US" sz="1600" dirty="0"/>
              <a:t>Safe sash level marked with a sticker</a:t>
            </a:r>
          </a:p>
          <a:p>
            <a:pPr marL="285750" indent="-285750">
              <a:buFont typeface="Wingdings" panose="05000000000000000000" pitchFamily="2" charset="2"/>
              <a:buChar char="Ø"/>
            </a:pPr>
            <a:r>
              <a:rPr lang="en-US" sz="1600" dirty="0"/>
              <a:t>Never use an unsafe fume hood</a:t>
            </a:r>
            <a:r>
              <a:rPr lang="en-US" sz="1400" dirty="0"/>
              <a:t> </a:t>
            </a:r>
            <a:r>
              <a:rPr lang="en-US" sz="1600" dirty="0"/>
              <a:t>and report issues to your supervisor</a:t>
            </a:r>
          </a:p>
        </p:txBody>
      </p:sp>
    </p:spTree>
    <p:extLst>
      <p:ext uri="{BB962C8B-B14F-4D97-AF65-F5344CB8AC3E}">
        <p14:creationId xmlns:p14="http://schemas.microsoft.com/office/powerpoint/2010/main" val="348198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5253" y="1443210"/>
            <a:ext cx="3305060" cy="2875402"/>
          </a:xfrm>
        </p:spPr>
        <p:txBody>
          <a:bodyPr/>
          <a:lstStyle/>
          <a:p>
            <a:r>
              <a:rPr lang="en-US" b="1" dirty="0"/>
              <a:t>Avoid Turbulence caused by</a:t>
            </a:r>
            <a:r>
              <a:rPr lang="en-US" dirty="0"/>
              <a:t>: </a:t>
            </a:r>
          </a:p>
          <a:p>
            <a:pPr marL="285750" indent="-285750">
              <a:buFont typeface="Arial" panose="020B0604020202020204" pitchFamily="34" charset="0"/>
              <a:buChar char="•"/>
            </a:pPr>
            <a:r>
              <a:rPr lang="en-US" dirty="0"/>
              <a:t>Rapid hand movements in / out of the hood; </a:t>
            </a:r>
          </a:p>
          <a:p>
            <a:pPr marL="285750" indent="-285750">
              <a:buFont typeface="Arial" panose="020B0604020202020204" pitchFamily="34" charset="0"/>
              <a:buChar char="•"/>
            </a:pPr>
            <a:r>
              <a:rPr lang="en-US" dirty="0"/>
              <a:t>Obstructions at airfoil; and </a:t>
            </a:r>
          </a:p>
          <a:p>
            <a:pPr marL="285750" indent="-285750">
              <a:buFont typeface="Arial" panose="020B0604020202020204" pitchFamily="34" charset="0"/>
              <a:buChar char="•"/>
            </a:pPr>
            <a:r>
              <a:rPr lang="en-US" dirty="0"/>
              <a:t>Persons walking by creating disturbances. </a:t>
            </a:r>
          </a:p>
          <a:p>
            <a:endParaRPr lang="en-US" dirty="0"/>
          </a:p>
          <a:p>
            <a:r>
              <a:rPr lang="en-US" b="1" dirty="0"/>
              <a:t>Limit sash area</a:t>
            </a:r>
            <a:r>
              <a:rPr lang="en-US" dirty="0"/>
              <a:t>: </a:t>
            </a:r>
          </a:p>
          <a:p>
            <a:pPr marL="285750" indent="-285750">
              <a:buFont typeface="Arial" panose="020B0604020202020204" pitchFamily="34" charset="0"/>
              <a:buChar char="•"/>
            </a:pPr>
            <a:r>
              <a:rPr lang="en-US" dirty="0"/>
              <a:t>Performance improves as sash opening decreases; and </a:t>
            </a:r>
          </a:p>
          <a:p>
            <a:pPr marL="285750" indent="-285750">
              <a:buFont typeface="Arial" panose="020B0604020202020204" pitchFamily="34" charset="0"/>
              <a:buChar char="•"/>
            </a:pPr>
            <a:r>
              <a:rPr lang="en-US" dirty="0"/>
              <a:t>Keep at or below the “safe” sash level (below 12” or 30cm). </a:t>
            </a:r>
          </a:p>
          <a:p>
            <a:r>
              <a:rPr lang="en-US" sz="1800" b="1" dirty="0"/>
              <a:t>	</a:t>
            </a:r>
            <a:r>
              <a:rPr lang="en-US" sz="1800" dirty="0">
                <a:solidFill>
                  <a:srgbClr val="558055"/>
                </a:solidFill>
              </a:rPr>
              <a:t>			</a:t>
            </a:r>
            <a:endParaRPr lang="en-US" sz="1800" b="1" dirty="0">
              <a:solidFill>
                <a:srgbClr val="FF0000"/>
              </a:solidFill>
            </a:endParaRPr>
          </a:p>
        </p:txBody>
      </p:sp>
      <p:pic>
        <p:nvPicPr>
          <p:cNvPr id="9" name="Picture 8">
            <a:extLst>
              <a:ext uri="{FF2B5EF4-FFF2-40B4-BE49-F238E27FC236}">
                <a16:creationId xmlns:a16="http://schemas.microsoft.com/office/drawing/2014/main" id="{99CBB4A5-B047-46A1-B12E-A5790E59EBB6}"/>
              </a:ext>
            </a:extLst>
          </p:cNvPr>
          <p:cNvPicPr>
            <a:picLocks noChangeAspect="1"/>
          </p:cNvPicPr>
          <p:nvPr/>
        </p:nvPicPr>
        <p:blipFill>
          <a:blip r:embed="rId3"/>
          <a:stretch>
            <a:fillRect/>
          </a:stretch>
        </p:blipFill>
        <p:spPr>
          <a:xfrm>
            <a:off x="3804554" y="641449"/>
            <a:ext cx="2829320" cy="3677163"/>
          </a:xfrm>
          <a:prstGeom prst="rect">
            <a:avLst/>
          </a:prstGeom>
        </p:spPr>
      </p:pic>
      <p:sp>
        <p:nvSpPr>
          <p:cNvPr id="3" name="Title 2"/>
          <p:cNvSpPr>
            <a:spLocks noGrp="1"/>
          </p:cNvSpPr>
          <p:nvPr>
            <p:ph type="title"/>
          </p:nvPr>
        </p:nvSpPr>
        <p:spPr>
          <a:xfrm>
            <a:off x="495759" y="242373"/>
            <a:ext cx="4963097" cy="826263"/>
          </a:xfrm>
        </p:spPr>
        <p:txBody>
          <a:bodyPr/>
          <a:lstStyle/>
          <a:p>
            <a:pPr algn="ctr"/>
            <a:r>
              <a:rPr lang="en-US" sz="2800" dirty="0"/>
              <a:t>Fume Hoods &amp; Biological Safety Cabinets</a:t>
            </a:r>
          </a:p>
        </p:txBody>
      </p:sp>
    </p:spTree>
    <p:extLst>
      <p:ext uri="{BB962C8B-B14F-4D97-AF65-F5344CB8AC3E}">
        <p14:creationId xmlns:p14="http://schemas.microsoft.com/office/powerpoint/2010/main" val="40999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790" y="272534"/>
            <a:ext cx="3979720" cy="520680"/>
          </a:xfrm>
        </p:spPr>
        <p:txBody>
          <a:bodyPr/>
          <a:lstStyle/>
          <a:p>
            <a:r>
              <a:rPr lang="en-US" sz="2800" dirty="0"/>
              <a:t>Safe Chemical Storage</a:t>
            </a:r>
          </a:p>
        </p:txBody>
      </p:sp>
      <p:sp>
        <p:nvSpPr>
          <p:cNvPr id="4" name="Content Placeholder 3"/>
          <p:cNvSpPr>
            <a:spLocks noGrp="1"/>
          </p:cNvSpPr>
          <p:nvPr>
            <p:ph idx="1"/>
          </p:nvPr>
        </p:nvSpPr>
        <p:spPr>
          <a:xfrm>
            <a:off x="85504" y="1858721"/>
            <a:ext cx="1784001" cy="1589329"/>
          </a:xfrm>
          <a:ln>
            <a:solidFill>
              <a:schemeClr val="tx1"/>
            </a:solidFill>
          </a:ln>
        </p:spPr>
        <p:txBody>
          <a:bodyPr/>
          <a:lstStyle/>
          <a:p>
            <a:r>
              <a:rPr lang="en-US" sz="1800" b="1" dirty="0">
                <a:solidFill>
                  <a:srgbClr val="558055"/>
                </a:solidFill>
              </a:rPr>
              <a:t>Reduces risk of:</a:t>
            </a:r>
          </a:p>
          <a:p>
            <a:r>
              <a:rPr lang="en-US" sz="1800" dirty="0"/>
              <a:t> Accidents</a:t>
            </a:r>
          </a:p>
          <a:p>
            <a:r>
              <a:rPr lang="en-US" sz="1800" dirty="0"/>
              <a:t> Spills</a:t>
            </a:r>
          </a:p>
          <a:p>
            <a:r>
              <a:rPr lang="en-US" sz="1800" dirty="0"/>
              <a:t> Fire</a:t>
            </a:r>
          </a:p>
          <a:p>
            <a:r>
              <a:rPr lang="en-US" sz="1800" dirty="0"/>
              <a:t> Explosions</a:t>
            </a:r>
          </a:p>
        </p:txBody>
      </p:sp>
      <p:pic>
        <p:nvPicPr>
          <p:cNvPr id="6" name="Picture Placeholder 5">
            <a:extLst>
              <a:ext uri="{FF2B5EF4-FFF2-40B4-BE49-F238E27FC236}">
                <a16:creationId xmlns:a16="http://schemas.microsoft.com/office/drawing/2014/main" id="{01C465F6-0255-4397-9CE8-00A7073D3B1C}"/>
              </a:ext>
            </a:extLst>
          </p:cNvPr>
          <p:cNvPicPr>
            <a:picLocks noGrp="1" noChangeAspect="1"/>
          </p:cNvPicPr>
          <p:nvPr>
            <p:ph type="pic" idx="10"/>
          </p:nvPr>
        </p:nvPicPr>
        <p:blipFill>
          <a:blip r:embed="rId3"/>
          <a:srcRect t="15687" b="15687"/>
          <a:stretch>
            <a:fillRect/>
          </a:stretch>
        </p:blipFill>
        <p:spPr>
          <a:xfrm>
            <a:off x="1949988" y="1553378"/>
            <a:ext cx="2321195" cy="2124612"/>
          </a:xfrm>
        </p:spPr>
      </p:pic>
      <p:sp>
        <p:nvSpPr>
          <p:cNvPr id="7" name="TextBox 6">
            <a:extLst>
              <a:ext uri="{FF2B5EF4-FFF2-40B4-BE49-F238E27FC236}">
                <a16:creationId xmlns:a16="http://schemas.microsoft.com/office/drawing/2014/main" id="{754AE43A-BDDA-4BE3-974D-032B0D03D11C}"/>
              </a:ext>
            </a:extLst>
          </p:cNvPr>
          <p:cNvSpPr txBox="1"/>
          <p:nvPr/>
        </p:nvSpPr>
        <p:spPr>
          <a:xfrm>
            <a:off x="1740663" y="3668614"/>
            <a:ext cx="2809301" cy="307777"/>
          </a:xfrm>
          <a:prstGeom prst="rect">
            <a:avLst/>
          </a:prstGeom>
          <a:noFill/>
        </p:spPr>
        <p:txBody>
          <a:bodyPr wrap="square" rtlCol="0">
            <a:spAutoFit/>
          </a:bodyPr>
          <a:lstStyle/>
          <a:p>
            <a:r>
              <a:rPr lang="en-US" sz="1400" dirty="0"/>
              <a:t>Do Not Store Chemicals like this</a:t>
            </a:r>
          </a:p>
        </p:txBody>
      </p:sp>
      <p:pic>
        <p:nvPicPr>
          <p:cNvPr id="9" name="Picture 8">
            <a:extLst>
              <a:ext uri="{FF2B5EF4-FFF2-40B4-BE49-F238E27FC236}">
                <a16:creationId xmlns:a16="http://schemas.microsoft.com/office/drawing/2014/main" id="{12228CEF-11EC-4660-81E1-2A95DF3C24C8}"/>
              </a:ext>
            </a:extLst>
          </p:cNvPr>
          <p:cNvPicPr>
            <a:picLocks noChangeAspect="1"/>
          </p:cNvPicPr>
          <p:nvPr/>
        </p:nvPicPr>
        <p:blipFill>
          <a:blip r:embed="rId4"/>
          <a:stretch>
            <a:fillRect/>
          </a:stretch>
        </p:blipFill>
        <p:spPr>
          <a:xfrm>
            <a:off x="4351665" y="1777629"/>
            <a:ext cx="2438400" cy="1609725"/>
          </a:xfrm>
          <a:prstGeom prst="rect">
            <a:avLst/>
          </a:prstGeom>
        </p:spPr>
      </p:pic>
      <p:sp>
        <p:nvSpPr>
          <p:cNvPr id="10" name="TextBox 9">
            <a:extLst>
              <a:ext uri="{FF2B5EF4-FFF2-40B4-BE49-F238E27FC236}">
                <a16:creationId xmlns:a16="http://schemas.microsoft.com/office/drawing/2014/main" id="{EAD603CF-7DB4-4E61-91C4-FF7C8EA7E412}"/>
              </a:ext>
            </a:extLst>
          </p:cNvPr>
          <p:cNvSpPr txBox="1"/>
          <p:nvPr/>
        </p:nvSpPr>
        <p:spPr>
          <a:xfrm>
            <a:off x="4175391" y="3370323"/>
            <a:ext cx="2809301" cy="307777"/>
          </a:xfrm>
          <a:prstGeom prst="rect">
            <a:avLst/>
          </a:prstGeom>
          <a:noFill/>
        </p:spPr>
        <p:txBody>
          <a:bodyPr wrap="square" rtlCol="0">
            <a:spAutoFit/>
          </a:bodyPr>
          <a:lstStyle/>
          <a:p>
            <a:pPr algn="ctr"/>
            <a:r>
              <a:rPr lang="en-US" sz="1400" dirty="0"/>
              <a:t>Proper Way to Store Chemicals</a:t>
            </a:r>
          </a:p>
        </p:txBody>
      </p:sp>
      <p:sp>
        <p:nvSpPr>
          <p:cNvPr id="11" name="&quot;Not Allowed&quot; Symbol 10">
            <a:extLst>
              <a:ext uri="{FF2B5EF4-FFF2-40B4-BE49-F238E27FC236}">
                <a16:creationId xmlns:a16="http://schemas.microsoft.com/office/drawing/2014/main" id="{D181AC1D-5B69-42B4-A810-DC0734F9814B}"/>
              </a:ext>
            </a:extLst>
          </p:cNvPr>
          <p:cNvSpPr/>
          <p:nvPr/>
        </p:nvSpPr>
        <p:spPr>
          <a:xfrm>
            <a:off x="2576264" y="781502"/>
            <a:ext cx="984814" cy="749732"/>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2" name="Graphic 11" descr="Checkmark">
            <a:extLst>
              <a:ext uri="{FF2B5EF4-FFF2-40B4-BE49-F238E27FC236}">
                <a16:creationId xmlns:a16="http://schemas.microsoft.com/office/drawing/2014/main" id="{51F31D7E-81A5-4CB1-A2A7-2E5C01E2C1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7886" y="792118"/>
            <a:ext cx="984813" cy="984813"/>
          </a:xfrm>
          <a:prstGeom prst="rect">
            <a:avLst/>
          </a:prstGeom>
        </p:spPr>
      </p:pic>
    </p:spTree>
    <p:extLst>
      <p:ext uri="{BB962C8B-B14F-4D97-AF65-F5344CB8AC3E}">
        <p14:creationId xmlns:p14="http://schemas.microsoft.com/office/powerpoint/2010/main" val="109573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5755924" cy="487630"/>
          </a:xfrm>
        </p:spPr>
        <p:txBody>
          <a:bodyPr/>
          <a:lstStyle/>
          <a:p>
            <a:r>
              <a:rPr lang="en-US" sz="2800" dirty="0"/>
              <a:t>Safe Chemical Storage</a:t>
            </a:r>
          </a:p>
        </p:txBody>
      </p:sp>
      <p:sp>
        <p:nvSpPr>
          <p:cNvPr id="4" name="Content Placeholder 3"/>
          <p:cNvSpPr>
            <a:spLocks noGrp="1"/>
          </p:cNvSpPr>
          <p:nvPr>
            <p:ph idx="1"/>
          </p:nvPr>
        </p:nvSpPr>
        <p:spPr>
          <a:xfrm>
            <a:off x="187287" y="958467"/>
            <a:ext cx="6455883" cy="3371162"/>
          </a:xfrm>
        </p:spPr>
        <p:txBody>
          <a:bodyPr/>
          <a:lstStyle/>
          <a:p>
            <a:r>
              <a:rPr lang="en-US" sz="2000" b="1" dirty="0">
                <a:solidFill>
                  <a:srgbClr val="558055"/>
                </a:solidFill>
              </a:rPr>
              <a:t>General Considerations:</a:t>
            </a:r>
          </a:p>
          <a:p>
            <a:endParaRPr lang="en-US" sz="1800" dirty="0">
              <a:solidFill>
                <a:srgbClr val="558055"/>
              </a:solidFill>
            </a:endParaRPr>
          </a:p>
          <a:p>
            <a:pPr marL="465750" lvl="1" indent="-285750">
              <a:buFont typeface="Wingdings" panose="05000000000000000000" pitchFamily="2" charset="2"/>
              <a:buChar char="Ø"/>
            </a:pPr>
            <a:r>
              <a:rPr lang="en-US" sz="1800" dirty="0"/>
              <a:t>Dry Chemicals and Liquids</a:t>
            </a:r>
          </a:p>
          <a:p>
            <a:pPr marL="465750" lvl="1" indent="-285750">
              <a:buFont typeface="Wingdings" panose="05000000000000000000" pitchFamily="2" charset="2"/>
              <a:buChar char="Ø"/>
            </a:pPr>
            <a:r>
              <a:rPr lang="en-US" sz="1800" dirty="0"/>
              <a:t>Storage Groups vs Alphabetical</a:t>
            </a:r>
          </a:p>
          <a:p>
            <a:pPr marL="465750" lvl="1" indent="-285750">
              <a:buFont typeface="Wingdings" panose="05000000000000000000" pitchFamily="2" charset="2"/>
              <a:buChar char="Ø"/>
            </a:pPr>
            <a:r>
              <a:rPr lang="en-US" sz="1800" dirty="0"/>
              <a:t>Storage Locations</a:t>
            </a:r>
          </a:p>
          <a:p>
            <a:pPr lvl="1" indent="0">
              <a:buNone/>
            </a:pPr>
            <a:endParaRPr lang="en-US" sz="1800" dirty="0"/>
          </a:p>
          <a:p>
            <a:r>
              <a:rPr lang="en-US" sz="1800" dirty="0"/>
              <a:t>Flammable Liquids</a:t>
            </a:r>
          </a:p>
          <a:p>
            <a:r>
              <a:rPr lang="en-US" sz="1800" dirty="0"/>
              <a:t>Corrosive Materials</a:t>
            </a:r>
          </a:p>
          <a:p>
            <a:r>
              <a:rPr lang="en-US" sz="1800" dirty="0"/>
              <a:t>Reactive Chemicals (Oxidizers and Reducers)</a:t>
            </a:r>
          </a:p>
          <a:p>
            <a:r>
              <a:rPr lang="en-US" sz="1800" dirty="0"/>
              <a:t>Cryogenics</a:t>
            </a:r>
          </a:p>
          <a:p>
            <a:r>
              <a:rPr lang="en-US" sz="1800" dirty="0"/>
              <a:t>Compressed Gases</a:t>
            </a:r>
          </a:p>
          <a:p>
            <a:endParaRPr lang="en-US" sz="1800" dirty="0">
              <a:solidFill>
                <a:srgbClr val="558055"/>
              </a:solidFill>
            </a:endParaRPr>
          </a:p>
          <a:p>
            <a:endParaRPr lang="en-US" sz="1800" dirty="0">
              <a:solidFill>
                <a:srgbClr val="558055"/>
              </a:solidFill>
            </a:endParaRPr>
          </a:p>
        </p:txBody>
      </p:sp>
    </p:spTree>
    <p:extLst>
      <p:ext uri="{BB962C8B-B14F-4D97-AF65-F5344CB8AC3E}">
        <p14:creationId xmlns:p14="http://schemas.microsoft.com/office/powerpoint/2010/main" val="90302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312899"/>
            <a:ext cx="4464462" cy="916387"/>
          </a:xfrm>
        </p:spPr>
        <p:txBody>
          <a:bodyPr/>
          <a:lstStyle/>
          <a:p>
            <a:r>
              <a:rPr lang="en-US" sz="2800" dirty="0"/>
              <a:t>Safe Chemical Storage: General Considerations</a:t>
            </a:r>
          </a:p>
        </p:txBody>
      </p:sp>
      <p:sp>
        <p:nvSpPr>
          <p:cNvPr id="4" name="Content Placeholder 3"/>
          <p:cNvSpPr>
            <a:spLocks noGrp="1"/>
          </p:cNvSpPr>
          <p:nvPr>
            <p:ph idx="1"/>
          </p:nvPr>
        </p:nvSpPr>
        <p:spPr>
          <a:xfrm>
            <a:off x="187288" y="1405558"/>
            <a:ext cx="6464374" cy="2824919"/>
          </a:xfrm>
        </p:spPr>
        <p:txBody>
          <a:bodyPr/>
          <a:lstStyle/>
          <a:p>
            <a:endParaRPr lang="en-US" dirty="0"/>
          </a:p>
          <a:p>
            <a:r>
              <a:rPr lang="en-US" dirty="0"/>
              <a:t>Liquid and solid chemicals must </a:t>
            </a:r>
            <a:r>
              <a:rPr lang="en-US" b="1" dirty="0"/>
              <a:t>NEVER </a:t>
            </a:r>
            <a:r>
              <a:rPr lang="en-US" dirty="0"/>
              <a:t>be stored together.</a:t>
            </a:r>
          </a:p>
          <a:p>
            <a:endParaRPr lang="en-US" dirty="0"/>
          </a:p>
          <a:p>
            <a:r>
              <a:rPr lang="en-US" dirty="0"/>
              <a:t>Organic and inorganic chemicals must </a:t>
            </a:r>
            <a:r>
              <a:rPr lang="en-US" b="1" dirty="0"/>
              <a:t>NEVER </a:t>
            </a:r>
            <a:r>
              <a:rPr lang="en-US" dirty="0"/>
              <a:t>be stored together.</a:t>
            </a:r>
          </a:p>
          <a:p>
            <a:endParaRPr lang="en-US" dirty="0"/>
          </a:p>
          <a:p>
            <a:r>
              <a:rPr lang="en-US" dirty="0"/>
              <a:t>Know your </a:t>
            </a:r>
            <a:r>
              <a:rPr lang="en-US" b="1" dirty="0"/>
              <a:t>Chemical Incompatibilities.</a:t>
            </a:r>
            <a:endParaRPr lang="en-US" dirty="0"/>
          </a:p>
          <a:p>
            <a:endParaRPr lang="en-US" dirty="0"/>
          </a:p>
          <a:p>
            <a:r>
              <a:rPr lang="en-US" dirty="0"/>
              <a:t>Store dry chemicals together (separating the organic and inorganic).</a:t>
            </a:r>
          </a:p>
          <a:p>
            <a:endParaRPr lang="en-US" dirty="0"/>
          </a:p>
          <a:p>
            <a:r>
              <a:rPr lang="en-US" b="1" dirty="0"/>
              <a:t>NEVER </a:t>
            </a:r>
            <a:r>
              <a:rPr lang="en-US" dirty="0"/>
              <a:t>store chemicals alphabetically (unless they are compatible).</a:t>
            </a:r>
          </a:p>
          <a:p>
            <a:endParaRPr lang="en-US" sz="1800" dirty="0">
              <a:solidFill>
                <a:srgbClr val="558055"/>
              </a:solidFill>
            </a:endParaRPr>
          </a:p>
        </p:txBody>
      </p:sp>
    </p:spTree>
    <p:extLst>
      <p:ext uri="{BB962C8B-B14F-4D97-AF65-F5344CB8AC3E}">
        <p14:creationId xmlns:p14="http://schemas.microsoft.com/office/powerpoint/2010/main" val="29989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5755924" cy="956752"/>
          </a:xfrm>
        </p:spPr>
        <p:txBody>
          <a:bodyPr/>
          <a:lstStyle/>
          <a:p>
            <a:r>
              <a:rPr lang="en-US" sz="2800" dirty="0"/>
              <a:t>Safe Chemical Storage: General Considerations</a:t>
            </a:r>
          </a:p>
        </p:txBody>
      </p:sp>
      <p:sp>
        <p:nvSpPr>
          <p:cNvPr id="4" name="Content Placeholder 3"/>
          <p:cNvSpPr>
            <a:spLocks noGrp="1"/>
          </p:cNvSpPr>
          <p:nvPr>
            <p:ph idx="1"/>
          </p:nvPr>
        </p:nvSpPr>
        <p:spPr>
          <a:xfrm>
            <a:off x="187288" y="1801756"/>
            <a:ext cx="3634732" cy="2439737"/>
          </a:xfrm>
        </p:spPr>
        <p:txBody>
          <a:bodyPr/>
          <a:lstStyle/>
          <a:p>
            <a:r>
              <a:rPr lang="en-US" dirty="0"/>
              <a:t>Chemicals that are liquid or highly toxic must be stored</a:t>
            </a:r>
            <a:r>
              <a:rPr lang="en-US" b="1" dirty="0"/>
              <a:t> no higher than the chest height of the shortest person in the lab.</a:t>
            </a:r>
            <a:endParaRPr lang="en-US" dirty="0"/>
          </a:p>
          <a:p>
            <a:endParaRPr lang="en-US" b="1" dirty="0"/>
          </a:p>
          <a:p>
            <a:r>
              <a:rPr lang="en-US" dirty="0"/>
              <a:t>Every high-risk chemical and agent in the laboratory needs to have its own training program and documentation. This includes dates and signatures of who provided the training, who the training was provided to, and when (date). </a:t>
            </a:r>
          </a:p>
          <a:p>
            <a:endParaRPr lang="en-US" sz="1800" dirty="0">
              <a:solidFill>
                <a:srgbClr val="558055"/>
              </a:solidFill>
            </a:endParaRPr>
          </a:p>
        </p:txBody>
      </p:sp>
      <p:pic>
        <p:nvPicPr>
          <p:cNvPr id="10" name="Picture Placeholder 9">
            <a:extLst>
              <a:ext uri="{FF2B5EF4-FFF2-40B4-BE49-F238E27FC236}">
                <a16:creationId xmlns:a16="http://schemas.microsoft.com/office/drawing/2014/main" id="{1D33DDA4-81EE-4C9B-8688-6A15E66A3DF9}"/>
              </a:ext>
            </a:extLst>
          </p:cNvPr>
          <p:cNvPicPr>
            <a:picLocks noGrp="1" noChangeAspect="1"/>
          </p:cNvPicPr>
          <p:nvPr>
            <p:ph type="pic" idx="10"/>
          </p:nvPr>
        </p:nvPicPr>
        <p:blipFill>
          <a:blip r:embed="rId3"/>
          <a:srcRect t="4181" b="4181"/>
          <a:stretch>
            <a:fillRect/>
          </a:stretch>
        </p:blipFill>
        <p:spPr/>
      </p:pic>
    </p:spTree>
    <p:extLst>
      <p:ext uri="{BB962C8B-B14F-4D97-AF65-F5344CB8AC3E}">
        <p14:creationId xmlns:p14="http://schemas.microsoft.com/office/powerpoint/2010/main" val="916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5755924" cy="956752"/>
          </a:xfrm>
        </p:spPr>
        <p:txBody>
          <a:bodyPr/>
          <a:lstStyle/>
          <a:p>
            <a:r>
              <a:rPr lang="en-US" sz="2800" dirty="0"/>
              <a:t>Safe Chemical Storage: General Considerations</a:t>
            </a:r>
          </a:p>
        </p:txBody>
      </p:sp>
      <p:sp>
        <p:nvSpPr>
          <p:cNvPr id="4" name="Content Placeholder 3"/>
          <p:cNvSpPr>
            <a:spLocks noGrp="1"/>
          </p:cNvSpPr>
          <p:nvPr>
            <p:ph idx="1"/>
          </p:nvPr>
        </p:nvSpPr>
        <p:spPr>
          <a:xfrm>
            <a:off x="187288" y="1495288"/>
            <a:ext cx="3634732" cy="2724172"/>
          </a:xfrm>
        </p:spPr>
        <p:txBody>
          <a:bodyPr/>
          <a:lstStyle/>
          <a:p>
            <a:r>
              <a:rPr lang="en-US" dirty="0"/>
              <a:t>If other chemicals do need to be stored on higher shelves, ensure a proper stool is used to access and return the chemical container.</a:t>
            </a:r>
          </a:p>
          <a:p>
            <a:endParaRPr lang="en-US" b="1" dirty="0"/>
          </a:p>
          <a:p>
            <a:r>
              <a:rPr lang="en-US" dirty="0"/>
              <a:t> A proper stool is one that has 4 feet and rubber shoes, and also has a handle to grab onto when you are on the steps.</a:t>
            </a:r>
          </a:p>
          <a:p>
            <a:endParaRPr lang="en-US" dirty="0"/>
          </a:p>
          <a:p>
            <a:r>
              <a:rPr lang="en-US" dirty="0"/>
              <a:t>Ensure containers are capped, and are fully on the shelves (not hanging over the edge of the shelf).</a:t>
            </a:r>
          </a:p>
          <a:p>
            <a:endParaRPr lang="en-US" dirty="0"/>
          </a:p>
        </p:txBody>
      </p:sp>
      <p:pic>
        <p:nvPicPr>
          <p:cNvPr id="6" name="Picture Placeholder 5">
            <a:extLst>
              <a:ext uri="{FF2B5EF4-FFF2-40B4-BE49-F238E27FC236}">
                <a16:creationId xmlns:a16="http://schemas.microsoft.com/office/drawing/2014/main" id="{322C5EC2-C594-4E8B-B47B-D6F2499B88F1}"/>
              </a:ext>
            </a:extLst>
          </p:cNvPr>
          <p:cNvPicPr>
            <a:picLocks noGrp="1" noChangeAspect="1"/>
          </p:cNvPicPr>
          <p:nvPr>
            <p:ph type="pic" idx="10"/>
          </p:nvPr>
        </p:nvPicPr>
        <p:blipFill>
          <a:blip r:embed="rId3"/>
          <a:srcRect t="4181" b="4181"/>
          <a:stretch>
            <a:fillRect/>
          </a:stretch>
        </p:blipFill>
        <p:spPr>
          <a:xfrm>
            <a:off x="4099822" y="1060075"/>
            <a:ext cx="2705420" cy="2476297"/>
          </a:xfrm>
        </p:spPr>
      </p:pic>
      <p:sp>
        <p:nvSpPr>
          <p:cNvPr id="2" name="TextBox 1">
            <a:extLst>
              <a:ext uri="{FF2B5EF4-FFF2-40B4-BE49-F238E27FC236}">
                <a16:creationId xmlns:a16="http://schemas.microsoft.com/office/drawing/2014/main" id="{AC130A2B-0A65-41A2-83F4-B7237AA91823}"/>
              </a:ext>
            </a:extLst>
          </p:cNvPr>
          <p:cNvSpPr txBox="1"/>
          <p:nvPr/>
        </p:nvSpPr>
        <p:spPr>
          <a:xfrm>
            <a:off x="4076242" y="3536372"/>
            <a:ext cx="2850187" cy="1015663"/>
          </a:xfrm>
          <a:prstGeom prst="rect">
            <a:avLst/>
          </a:prstGeom>
          <a:noFill/>
        </p:spPr>
        <p:txBody>
          <a:bodyPr wrap="square" rtlCol="0">
            <a:spAutoFit/>
          </a:bodyPr>
          <a:lstStyle/>
          <a:p>
            <a:pPr algn="ctr"/>
            <a:r>
              <a:rPr lang="en-US" sz="1400" dirty="0"/>
              <a:t>If you are unsure of where to find a stool, ask your supervisor or senior lab tech!</a:t>
            </a:r>
          </a:p>
          <a:p>
            <a:endParaRPr lang="en-US" dirty="0"/>
          </a:p>
        </p:txBody>
      </p:sp>
    </p:spTree>
    <p:extLst>
      <p:ext uri="{BB962C8B-B14F-4D97-AF65-F5344CB8AC3E}">
        <p14:creationId xmlns:p14="http://schemas.microsoft.com/office/powerpoint/2010/main" val="258129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3349126" cy="476613"/>
          </a:xfrm>
        </p:spPr>
        <p:txBody>
          <a:bodyPr/>
          <a:lstStyle/>
          <a:p>
            <a:r>
              <a:rPr lang="en-US" sz="2800" dirty="0"/>
              <a:t>Flammable Liquids</a:t>
            </a:r>
          </a:p>
        </p:txBody>
      </p:sp>
      <p:sp>
        <p:nvSpPr>
          <p:cNvPr id="4" name="Content Placeholder 3"/>
          <p:cNvSpPr>
            <a:spLocks noGrp="1"/>
          </p:cNvSpPr>
          <p:nvPr>
            <p:ph idx="1"/>
          </p:nvPr>
        </p:nvSpPr>
        <p:spPr>
          <a:xfrm>
            <a:off x="187288" y="1677748"/>
            <a:ext cx="3634732" cy="1773715"/>
          </a:xfrm>
        </p:spPr>
        <p:txBody>
          <a:bodyPr/>
          <a:lstStyle/>
          <a:p>
            <a:r>
              <a:rPr lang="en-US" dirty="0"/>
              <a:t>Store flammable liquids in an approved storage cabinet (per NFPA 45). </a:t>
            </a:r>
          </a:p>
          <a:p>
            <a:endParaRPr lang="en-US" dirty="0"/>
          </a:p>
          <a:p>
            <a:r>
              <a:rPr lang="en-US" dirty="0"/>
              <a:t>Handle only in fume hood or outside the fume hood using approved methods. </a:t>
            </a:r>
          </a:p>
          <a:p>
            <a:endParaRPr lang="en-US" dirty="0"/>
          </a:p>
          <a:p>
            <a:r>
              <a:rPr lang="en-US" dirty="0"/>
              <a:t>Store away from oxidizers / peroxides.</a:t>
            </a:r>
          </a:p>
          <a:p>
            <a:r>
              <a:rPr lang="en-US" dirty="0"/>
              <a:t> </a:t>
            </a:r>
          </a:p>
          <a:p>
            <a:endParaRPr lang="en-US" dirty="0"/>
          </a:p>
          <a:p>
            <a:endParaRPr lang="en-US" dirty="0"/>
          </a:p>
          <a:p>
            <a:endParaRPr lang="en-US" sz="1800" dirty="0">
              <a:solidFill>
                <a:srgbClr val="558055"/>
              </a:solidFill>
            </a:endParaRPr>
          </a:p>
        </p:txBody>
      </p:sp>
      <p:pic>
        <p:nvPicPr>
          <p:cNvPr id="6" name="Picture Placeholder 5">
            <a:extLst>
              <a:ext uri="{FF2B5EF4-FFF2-40B4-BE49-F238E27FC236}">
                <a16:creationId xmlns:a16="http://schemas.microsoft.com/office/drawing/2014/main" id="{58FB34E4-7A69-45E0-B651-4423DD3AF204}"/>
              </a:ext>
            </a:extLst>
          </p:cNvPr>
          <p:cNvPicPr>
            <a:picLocks noGrp="1" noChangeAspect="1"/>
          </p:cNvPicPr>
          <p:nvPr>
            <p:ph type="pic" idx="10"/>
          </p:nvPr>
        </p:nvPicPr>
        <p:blipFill>
          <a:blip r:embed="rId3"/>
          <a:srcRect t="3433" b="3433"/>
          <a:stretch>
            <a:fillRect/>
          </a:stretch>
        </p:blipFill>
        <p:spPr>
          <a:xfrm>
            <a:off x="4100513" y="272534"/>
            <a:ext cx="2335212" cy="2138362"/>
          </a:xfrm>
        </p:spPr>
      </p:pic>
      <p:pic>
        <p:nvPicPr>
          <p:cNvPr id="5" name="Picture 4">
            <a:extLst>
              <a:ext uri="{FF2B5EF4-FFF2-40B4-BE49-F238E27FC236}">
                <a16:creationId xmlns:a16="http://schemas.microsoft.com/office/drawing/2014/main" id="{B6E08338-631B-43C0-AA56-37375182DA09}"/>
              </a:ext>
            </a:extLst>
          </p:cNvPr>
          <p:cNvPicPr>
            <a:picLocks noChangeAspect="1"/>
          </p:cNvPicPr>
          <p:nvPr/>
        </p:nvPicPr>
        <p:blipFill rotWithShape="1">
          <a:blip r:embed="rId4"/>
          <a:srcRect l="12184" t="18902" r="15403" b="6221"/>
          <a:stretch/>
        </p:blipFill>
        <p:spPr>
          <a:xfrm>
            <a:off x="4308069" y="2454964"/>
            <a:ext cx="1920100" cy="1920100"/>
          </a:xfrm>
          <a:prstGeom prst="rect">
            <a:avLst/>
          </a:prstGeom>
        </p:spPr>
      </p:pic>
    </p:spTree>
    <p:extLst>
      <p:ext uri="{BB962C8B-B14F-4D97-AF65-F5344CB8AC3E}">
        <p14:creationId xmlns:p14="http://schemas.microsoft.com/office/powerpoint/2010/main" val="61673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4417763" cy="454579"/>
          </a:xfrm>
        </p:spPr>
        <p:txBody>
          <a:bodyPr/>
          <a:lstStyle/>
          <a:p>
            <a:r>
              <a:rPr lang="en-US" sz="2800" dirty="0"/>
              <a:t>Corrosive Materials</a:t>
            </a:r>
          </a:p>
        </p:txBody>
      </p:sp>
      <p:sp>
        <p:nvSpPr>
          <p:cNvPr id="4" name="Content Placeholder 3"/>
          <p:cNvSpPr>
            <a:spLocks noGrp="1"/>
          </p:cNvSpPr>
          <p:nvPr>
            <p:ph idx="1"/>
          </p:nvPr>
        </p:nvSpPr>
        <p:spPr>
          <a:xfrm>
            <a:off x="187288" y="1244904"/>
            <a:ext cx="3634732" cy="3073708"/>
          </a:xfrm>
        </p:spPr>
        <p:txBody>
          <a:bodyPr/>
          <a:lstStyle/>
          <a:p>
            <a:r>
              <a:rPr lang="en-US" dirty="0"/>
              <a:t>Store corrosive liquids in corrosive (ULC) cabinets only (</a:t>
            </a:r>
            <a:r>
              <a:rPr lang="en-US" b="1" dirty="0"/>
              <a:t>do not store under a sink or over-head</a:t>
            </a:r>
            <a:r>
              <a:rPr lang="en-US" dirty="0"/>
              <a:t>).</a:t>
            </a:r>
          </a:p>
          <a:p>
            <a:endParaRPr lang="en-US" dirty="0"/>
          </a:p>
          <a:p>
            <a:r>
              <a:rPr lang="en-US" dirty="0"/>
              <a:t>Store incompatible liquids using </a:t>
            </a:r>
            <a:r>
              <a:rPr lang="en-US" b="1" dirty="0"/>
              <a:t>time and distance </a:t>
            </a:r>
            <a:r>
              <a:rPr lang="en-US" dirty="0"/>
              <a:t>in </a:t>
            </a:r>
            <a:r>
              <a:rPr lang="en-US" b="1" dirty="0"/>
              <a:t>secondary spill containment.</a:t>
            </a:r>
            <a:endParaRPr lang="en-US" dirty="0"/>
          </a:p>
          <a:p>
            <a:endParaRPr lang="en-US" dirty="0"/>
          </a:p>
          <a:p>
            <a:r>
              <a:rPr lang="en-US" dirty="0"/>
              <a:t>Always add the corrosive material to water (acid to water rule) while stirring as heat is usually generated.</a:t>
            </a:r>
          </a:p>
          <a:p>
            <a:endParaRPr lang="en-US" dirty="0"/>
          </a:p>
          <a:p>
            <a:r>
              <a:rPr lang="en-US" dirty="0"/>
              <a:t>Wear your PPE as needed. Did you read the SDS? </a:t>
            </a:r>
          </a:p>
          <a:p>
            <a:endParaRPr lang="en-US" sz="1800" dirty="0">
              <a:solidFill>
                <a:srgbClr val="558055"/>
              </a:solidFill>
            </a:endParaRPr>
          </a:p>
        </p:txBody>
      </p:sp>
      <p:pic>
        <p:nvPicPr>
          <p:cNvPr id="6" name="Picture Placeholder 5">
            <a:extLst>
              <a:ext uri="{FF2B5EF4-FFF2-40B4-BE49-F238E27FC236}">
                <a16:creationId xmlns:a16="http://schemas.microsoft.com/office/drawing/2014/main" id="{AA350899-D27A-4E48-AFD7-345A9BCC063D}"/>
              </a:ext>
            </a:extLst>
          </p:cNvPr>
          <p:cNvPicPr>
            <a:picLocks noGrp="1" noChangeAspect="1"/>
          </p:cNvPicPr>
          <p:nvPr>
            <p:ph type="pic" idx="10"/>
          </p:nvPr>
        </p:nvPicPr>
        <p:blipFill>
          <a:blip r:embed="rId3"/>
          <a:srcRect t="4493" b="4493"/>
          <a:stretch>
            <a:fillRect/>
          </a:stretch>
        </p:blipFill>
        <p:spPr>
          <a:xfrm>
            <a:off x="4187957" y="272534"/>
            <a:ext cx="2336516" cy="2138636"/>
          </a:xfrm>
        </p:spPr>
      </p:pic>
      <p:pic>
        <p:nvPicPr>
          <p:cNvPr id="5" name="Picture 4">
            <a:extLst>
              <a:ext uri="{FF2B5EF4-FFF2-40B4-BE49-F238E27FC236}">
                <a16:creationId xmlns:a16="http://schemas.microsoft.com/office/drawing/2014/main" id="{8711875A-8932-4007-90B0-CD3496BA9FEB}"/>
              </a:ext>
            </a:extLst>
          </p:cNvPr>
          <p:cNvPicPr>
            <a:picLocks noChangeAspect="1"/>
          </p:cNvPicPr>
          <p:nvPr/>
        </p:nvPicPr>
        <p:blipFill>
          <a:blip r:embed="rId4"/>
          <a:stretch>
            <a:fillRect/>
          </a:stretch>
        </p:blipFill>
        <p:spPr>
          <a:xfrm>
            <a:off x="4137015" y="2564606"/>
            <a:ext cx="2438400" cy="1609725"/>
          </a:xfrm>
          <a:prstGeom prst="rect">
            <a:avLst/>
          </a:prstGeom>
        </p:spPr>
      </p:pic>
      <p:cxnSp>
        <p:nvCxnSpPr>
          <p:cNvPr id="8" name="Straight Arrow Connector 7">
            <a:extLst>
              <a:ext uri="{FF2B5EF4-FFF2-40B4-BE49-F238E27FC236}">
                <a16:creationId xmlns:a16="http://schemas.microsoft.com/office/drawing/2014/main" id="{70876EA4-BF8D-477B-90F7-8ABEA62C9F6C}"/>
              </a:ext>
            </a:extLst>
          </p:cNvPr>
          <p:cNvCxnSpPr>
            <a:cxnSpLocks/>
          </p:cNvCxnSpPr>
          <p:nvPr/>
        </p:nvCxnSpPr>
        <p:spPr>
          <a:xfrm>
            <a:off x="3514381" y="2411170"/>
            <a:ext cx="622634" cy="453215"/>
          </a:xfrm>
          <a:prstGeom prst="straightConnector1">
            <a:avLst/>
          </a:prstGeom>
          <a:ln>
            <a:solidFill>
              <a:srgbClr val="00B05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047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3792" y="275423"/>
            <a:ext cx="5755924" cy="993822"/>
          </a:xfrm>
        </p:spPr>
        <p:txBody>
          <a:bodyPr/>
          <a:lstStyle/>
          <a:p>
            <a:r>
              <a:rPr lang="en-US" sz="2800" dirty="0"/>
              <a:t>Important Regulations for Chemical Safety</a:t>
            </a:r>
          </a:p>
        </p:txBody>
      </p:sp>
      <p:sp>
        <p:nvSpPr>
          <p:cNvPr id="4" name="Content Placeholder 3"/>
          <p:cNvSpPr>
            <a:spLocks noGrp="1"/>
          </p:cNvSpPr>
          <p:nvPr>
            <p:ph idx="1"/>
          </p:nvPr>
        </p:nvSpPr>
        <p:spPr>
          <a:xfrm>
            <a:off x="110169" y="1476259"/>
            <a:ext cx="6643171" cy="3040655"/>
          </a:xfrm>
        </p:spPr>
        <p:txBody>
          <a:bodyPr/>
          <a:lstStyle/>
          <a:p>
            <a:r>
              <a:rPr lang="en-US" dirty="0">
                <a:solidFill>
                  <a:srgbClr val="558055"/>
                </a:solidFill>
                <a:hlinkClick r:id="rId3"/>
              </a:rPr>
              <a:t>Occupational Health and Safety Act </a:t>
            </a:r>
            <a:r>
              <a:rPr lang="en-US" dirty="0"/>
              <a:t>– Part IV (Toxic Substances), sections 34 to 42; </a:t>
            </a:r>
          </a:p>
          <a:p>
            <a:endParaRPr lang="en-US" dirty="0"/>
          </a:p>
          <a:p>
            <a:r>
              <a:rPr lang="en-US" dirty="0">
                <a:solidFill>
                  <a:srgbClr val="558055"/>
                </a:solidFill>
                <a:hlinkClick r:id="rId4"/>
              </a:rPr>
              <a:t>Ontario Regulation 67/93</a:t>
            </a:r>
            <a:r>
              <a:rPr lang="en-US" dirty="0">
                <a:hlinkClick r:id="rId4"/>
              </a:rPr>
              <a:t> </a:t>
            </a:r>
            <a:r>
              <a:rPr lang="en-US" dirty="0"/>
              <a:t>- Health Care, sections 98 to 117 (Flammable Liquids, Material Handling &amp; Housekeeping and Waste); </a:t>
            </a:r>
          </a:p>
          <a:p>
            <a:endParaRPr lang="en-US" dirty="0"/>
          </a:p>
          <a:p>
            <a:r>
              <a:rPr lang="en-US" dirty="0">
                <a:solidFill>
                  <a:srgbClr val="558055"/>
                </a:solidFill>
                <a:hlinkClick r:id="rId5"/>
              </a:rPr>
              <a:t>Ontario Regulation 833 </a:t>
            </a:r>
            <a:r>
              <a:rPr lang="en-US" dirty="0"/>
              <a:t>– Control of Exposure to Biological or Chemical Agents; </a:t>
            </a:r>
          </a:p>
          <a:p>
            <a:endParaRPr lang="en-US" dirty="0"/>
          </a:p>
          <a:p>
            <a:r>
              <a:rPr lang="en-US" dirty="0">
                <a:solidFill>
                  <a:srgbClr val="558055"/>
                </a:solidFill>
                <a:hlinkClick r:id="rId6"/>
              </a:rPr>
              <a:t>Ontario Regulation 860 </a:t>
            </a:r>
            <a:r>
              <a:rPr lang="en-US" dirty="0"/>
              <a:t>– Workplace Hazardous Materials Information System; </a:t>
            </a:r>
          </a:p>
          <a:p>
            <a:endParaRPr lang="en-US" dirty="0"/>
          </a:p>
          <a:p>
            <a:r>
              <a:rPr lang="en-US" dirty="0">
                <a:solidFill>
                  <a:srgbClr val="558055"/>
                </a:solidFill>
                <a:hlinkClick r:id="rId7"/>
              </a:rPr>
              <a:t>Ontario Regulation 350/06 </a:t>
            </a:r>
            <a:r>
              <a:rPr lang="en-US" dirty="0"/>
              <a:t>– Building Code; and </a:t>
            </a:r>
          </a:p>
          <a:p>
            <a:endParaRPr lang="en-US" dirty="0"/>
          </a:p>
          <a:p>
            <a:r>
              <a:rPr lang="en-US" dirty="0"/>
              <a:t>NFPA 45 – Standard Fire Protection for Laboratories Using Chemicals. </a:t>
            </a:r>
          </a:p>
          <a:p>
            <a:endParaRPr lang="en-US" sz="1800" dirty="0">
              <a:solidFill>
                <a:srgbClr val="558055"/>
              </a:solidFill>
            </a:endParaRPr>
          </a:p>
        </p:txBody>
      </p:sp>
    </p:spTree>
    <p:extLst>
      <p:ext uri="{BB962C8B-B14F-4D97-AF65-F5344CB8AC3E}">
        <p14:creationId xmlns:p14="http://schemas.microsoft.com/office/powerpoint/2010/main" val="28378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3949727" cy="903383"/>
          </a:xfrm>
        </p:spPr>
        <p:txBody>
          <a:bodyPr/>
          <a:lstStyle/>
          <a:p>
            <a:r>
              <a:rPr lang="en-US" sz="2800" dirty="0"/>
              <a:t>Corrosive Materials:</a:t>
            </a:r>
            <a:br>
              <a:rPr lang="en-US" sz="2800" dirty="0"/>
            </a:br>
            <a:r>
              <a:rPr lang="en-US" sz="2800" dirty="0"/>
              <a:t>Special Consideration</a:t>
            </a:r>
          </a:p>
        </p:txBody>
      </p:sp>
      <p:sp>
        <p:nvSpPr>
          <p:cNvPr id="4" name="Content Placeholder 3"/>
          <p:cNvSpPr>
            <a:spLocks noGrp="1"/>
          </p:cNvSpPr>
          <p:nvPr>
            <p:ph idx="1"/>
          </p:nvPr>
        </p:nvSpPr>
        <p:spPr>
          <a:xfrm>
            <a:off x="187288" y="1266940"/>
            <a:ext cx="3634732" cy="1740665"/>
          </a:xfrm>
        </p:spPr>
        <p:txBody>
          <a:bodyPr/>
          <a:lstStyle/>
          <a:p>
            <a:r>
              <a:rPr lang="en-US" b="1" u="sng" dirty="0"/>
              <a:t>Glacial Acetic Acid</a:t>
            </a:r>
          </a:p>
          <a:p>
            <a:endParaRPr lang="en-US" dirty="0"/>
          </a:p>
          <a:p>
            <a:r>
              <a:rPr lang="en-US" dirty="0"/>
              <a:t>If storing Glacial Acetic Acid, it must be kept in a ULC approved flammable cabinet.</a:t>
            </a:r>
          </a:p>
          <a:p>
            <a:endParaRPr lang="en-US" dirty="0"/>
          </a:p>
          <a:p>
            <a:r>
              <a:rPr lang="en-US" dirty="0"/>
              <a:t>It must be kept segregated from xylene and its isomers (incompatible).</a:t>
            </a:r>
          </a:p>
          <a:p>
            <a:endParaRPr lang="en-US" dirty="0"/>
          </a:p>
          <a:p>
            <a:endParaRPr lang="en-US" dirty="0"/>
          </a:p>
          <a:p>
            <a:endParaRPr lang="en-US" sz="1800" dirty="0">
              <a:solidFill>
                <a:srgbClr val="558055"/>
              </a:solidFill>
            </a:endParaRPr>
          </a:p>
        </p:txBody>
      </p:sp>
      <p:pic>
        <p:nvPicPr>
          <p:cNvPr id="6" name="Picture Placeholder 5">
            <a:extLst>
              <a:ext uri="{FF2B5EF4-FFF2-40B4-BE49-F238E27FC236}">
                <a16:creationId xmlns:a16="http://schemas.microsoft.com/office/drawing/2014/main" id="{AA350899-D27A-4E48-AFD7-345A9BCC063D}"/>
              </a:ext>
            </a:extLst>
          </p:cNvPr>
          <p:cNvPicPr>
            <a:picLocks noGrp="1" noChangeAspect="1"/>
          </p:cNvPicPr>
          <p:nvPr>
            <p:ph type="pic" idx="10"/>
          </p:nvPr>
        </p:nvPicPr>
        <p:blipFill>
          <a:blip r:embed="rId3"/>
          <a:srcRect t="4493" b="4493"/>
          <a:stretch>
            <a:fillRect/>
          </a:stretch>
        </p:blipFill>
        <p:spPr>
          <a:xfrm>
            <a:off x="5432994" y="272534"/>
            <a:ext cx="1433005" cy="1311643"/>
          </a:xfrm>
        </p:spPr>
      </p:pic>
      <p:sp>
        <p:nvSpPr>
          <p:cNvPr id="2" name="TextBox 1">
            <a:extLst>
              <a:ext uri="{FF2B5EF4-FFF2-40B4-BE49-F238E27FC236}">
                <a16:creationId xmlns:a16="http://schemas.microsoft.com/office/drawing/2014/main" id="{AC4620E1-E57F-43C6-90ED-92028FF88D69}"/>
              </a:ext>
            </a:extLst>
          </p:cNvPr>
          <p:cNvSpPr txBox="1"/>
          <p:nvPr/>
        </p:nvSpPr>
        <p:spPr>
          <a:xfrm>
            <a:off x="110170" y="3227942"/>
            <a:ext cx="6414304" cy="954107"/>
          </a:xfrm>
          <a:prstGeom prst="rect">
            <a:avLst/>
          </a:prstGeom>
          <a:noFill/>
        </p:spPr>
        <p:txBody>
          <a:bodyPr wrap="square" rtlCol="0">
            <a:spAutoFit/>
          </a:bodyPr>
          <a:lstStyle/>
          <a:p>
            <a:r>
              <a:rPr lang="en-US" sz="1400" dirty="0"/>
              <a:t>Care must be used when stored in metal cabinets (flammable cabinets) due to corrosive vapors – It can eventually degrade the metal shelves. </a:t>
            </a:r>
          </a:p>
          <a:p>
            <a:endParaRPr lang="en-US" sz="1400" dirty="0"/>
          </a:p>
          <a:p>
            <a:r>
              <a:rPr lang="en-US" sz="1400" dirty="0"/>
              <a:t>Glacial Acetic Acid will solidify if stored in a fridge below 16°C. </a:t>
            </a:r>
          </a:p>
        </p:txBody>
      </p:sp>
      <p:pic>
        <p:nvPicPr>
          <p:cNvPr id="9" name="Picture Placeholder 5">
            <a:extLst>
              <a:ext uri="{FF2B5EF4-FFF2-40B4-BE49-F238E27FC236}">
                <a16:creationId xmlns:a16="http://schemas.microsoft.com/office/drawing/2014/main" id="{5D292210-4D31-48C3-B4CB-1B6E1638B834}"/>
              </a:ext>
            </a:extLst>
          </p:cNvPr>
          <p:cNvPicPr>
            <a:picLocks noChangeAspect="1"/>
          </p:cNvPicPr>
          <p:nvPr/>
        </p:nvPicPr>
        <p:blipFill>
          <a:blip r:embed="rId4"/>
          <a:srcRect t="3433" b="3433"/>
          <a:stretch>
            <a:fillRect/>
          </a:stretch>
        </p:blipFill>
        <p:spPr>
          <a:xfrm>
            <a:off x="4000606" y="272534"/>
            <a:ext cx="1432388" cy="1311643"/>
          </a:xfrm>
          <a:prstGeom prst="rect">
            <a:avLst/>
          </a:prstGeom>
        </p:spPr>
      </p:pic>
    </p:spTree>
    <p:extLst>
      <p:ext uri="{BB962C8B-B14F-4D97-AF65-F5344CB8AC3E}">
        <p14:creationId xmlns:p14="http://schemas.microsoft.com/office/powerpoint/2010/main" val="22193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5755924" cy="487630"/>
          </a:xfrm>
        </p:spPr>
        <p:txBody>
          <a:bodyPr/>
          <a:lstStyle/>
          <a:p>
            <a:r>
              <a:rPr lang="en-US" sz="2800" dirty="0" err="1"/>
              <a:t>Reactives</a:t>
            </a:r>
            <a:r>
              <a:rPr lang="en-US" sz="2800" dirty="0"/>
              <a:t>: Oxidizers &amp; Reducers</a:t>
            </a:r>
          </a:p>
        </p:txBody>
      </p:sp>
      <p:sp>
        <p:nvSpPr>
          <p:cNvPr id="4" name="Content Placeholder 3"/>
          <p:cNvSpPr>
            <a:spLocks noGrp="1"/>
          </p:cNvSpPr>
          <p:nvPr>
            <p:ph idx="1"/>
          </p:nvPr>
        </p:nvSpPr>
        <p:spPr>
          <a:xfrm>
            <a:off x="176271" y="1145756"/>
            <a:ext cx="4315146" cy="3084720"/>
          </a:xfrm>
        </p:spPr>
        <p:txBody>
          <a:bodyPr/>
          <a:lstStyle/>
          <a:p>
            <a:r>
              <a:rPr lang="en-US" dirty="0"/>
              <a:t>Oxidizers are chemicals that react with other substances leaving them electron-deficient; can result in fire or explosion (rapid oxidation). </a:t>
            </a:r>
          </a:p>
          <a:p>
            <a:endParaRPr lang="en-US" dirty="0"/>
          </a:p>
          <a:p>
            <a:r>
              <a:rPr lang="en-US" dirty="0"/>
              <a:t>Oxidizers supply oxygen to a fire. This is why they should never be stored with flammables.</a:t>
            </a:r>
          </a:p>
          <a:p>
            <a:endParaRPr lang="en-US" dirty="0"/>
          </a:p>
          <a:p>
            <a:r>
              <a:rPr lang="en-US" dirty="0"/>
              <a:t>Reducers are elements or compounds in an oxidation-reduction (redox) reaction that donate an electron to another species.</a:t>
            </a:r>
          </a:p>
          <a:p>
            <a:endParaRPr lang="en-US" dirty="0"/>
          </a:p>
          <a:p>
            <a:r>
              <a:rPr lang="en-US" dirty="0"/>
              <a:t>Because the reducing agent is losing electrons, we say it has been oxidized.</a:t>
            </a:r>
          </a:p>
          <a:p>
            <a:endParaRPr lang="en-US" sz="1800" dirty="0">
              <a:solidFill>
                <a:srgbClr val="558055"/>
              </a:solidFill>
            </a:endParaRPr>
          </a:p>
        </p:txBody>
      </p:sp>
      <p:pic>
        <p:nvPicPr>
          <p:cNvPr id="6" name="Picture Placeholder 5">
            <a:extLst>
              <a:ext uri="{FF2B5EF4-FFF2-40B4-BE49-F238E27FC236}">
                <a16:creationId xmlns:a16="http://schemas.microsoft.com/office/drawing/2014/main" id="{B7241A99-3827-4308-B689-4AB56A7C4D99}"/>
              </a:ext>
            </a:extLst>
          </p:cNvPr>
          <p:cNvPicPr>
            <a:picLocks noGrp="1" noChangeAspect="1"/>
          </p:cNvPicPr>
          <p:nvPr>
            <p:ph type="pic" idx="10"/>
          </p:nvPr>
        </p:nvPicPr>
        <p:blipFill>
          <a:blip r:embed="rId3"/>
          <a:srcRect t="3713" b="3713"/>
          <a:stretch>
            <a:fillRect/>
          </a:stretch>
        </p:blipFill>
        <p:spPr>
          <a:xfrm>
            <a:off x="4502434" y="691973"/>
            <a:ext cx="2336516" cy="2138636"/>
          </a:xfrm>
        </p:spPr>
      </p:pic>
    </p:spTree>
    <p:extLst>
      <p:ext uri="{BB962C8B-B14F-4D97-AF65-F5344CB8AC3E}">
        <p14:creationId xmlns:p14="http://schemas.microsoft.com/office/powerpoint/2010/main" val="319758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91680"/>
            <a:ext cx="5755924" cy="487630"/>
          </a:xfrm>
        </p:spPr>
        <p:txBody>
          <a:bodyPr/>
          <a:lstStyle/>
          <a:p>
            <a:r>
              <a:rPr lang="en-US" sz="2800" dirty="0"/>
              <a:t>Other Reactive Chemicals</a:t>
            </a:r>
          </a:p>
        </p:txBody>
      </p:sp>
      <p:sp>
        <p:nvSpPr>
          <p:cNvPr id="4" name="Content Placeholder 3"/>
          <p:cNvSpPr>
            <a:spLocks noGrp="1"/>
          </p:cNvSpPr>
          <p:nvPr>
            <p:ph idx="1"/>
          </p:nvPr>
        </p:nvSpPr>
        <p:spPr>
          <a:xfrm>
            <a:off x="187288" y="1024565"/>
            <a:ext cx="6444866" cy="1828804"/>
          </a:xfrm>
        </p:spPr>
        <p:txBody>
          <a:bodyPr/>
          <a:lstStyle/>
          <a:p>
            <a:r>
              <a:rPr lang="en-US" b="1" dirty="0"/>
              <a:t>Water-Reactive </a:t>
            </a:r>
            <a:r>
              <a:rPr lang="en-US" dirty="0"/>
              <a:t>are chemicals that react with water, water vapor, or moist air. </a:t>
            </a:r>
          </a:p>
          <a:p>
            <a:endParaRPr lang="en-US" dirty="0"/>
          </a:p>
          <a:p>
            <a:pPr marL="285750" indent="-285750">
              <a:buFont typeface="Wingdings" panose="05000000000000000000" pitchFamily="2" charset="2"/>
              <a:buChar char="Ø"/>
            </a:pPr>
            <a:r>
              <a:rPr lang="en-US" dirty="0"/>
              <a:t>Produces a flammable or toxic gas (hydrogen, phosgene).</a:t>
            </a:r>
          </a:p>
          <a:p>
            <a:endParaRPr lang="en-US" dirty="0"/>
          </a:p>
          <a:p>
            <a:r>
              <a:rPr lang="en-US" b="1" dirty="0" err="1"/>
              <a:t>Pyrophorics</a:t>
            </a:r>
            <a:r>
              <a:rPr lang="en-US" b="1" dirty="0"/>
              <a:t> </a:t>
            </a:r>
            <a:r>
              <a:rPr lang="en-US" dirty="0"/>
              <a:t>are chemicals that ignite on contact with air.</a:t>
            </a:r>
          </a:p>
          <a:p>
            <a:endParaRPr lang="en-US" dirty="0"/>
          </a:p>
          <a:p>
            <a:pPr marL="285750" indent="-285750">
              <a:buFont typeface="Wingdings" panose="05000000000000000000" pitchFamily="2" charset="2"/>
              <a:buChar char="Ø"/>
            </a:pPr>
            <a:r>
              <a:rPr lang="en-US" dirty="0"/>
              <a:t>Flames may often be invisible (white phosphorus).</a:t>
            </a:r>
          </a:p>
          <a:p>
            <a:endParaRPr lang="en-US" sz="1800" dirty="0">
              <a:solidFill>
                <a:srgbClr val="558055"/>
              </a:solidFill>
            </a:endParaRPr>
          </a:p>
        </p:txBody>
      </p:sp>
      <p:sp>
        <p:nvSpPr>
          <p:cNvPr id="2" name="TextBox 1">
            <a:extLst>
              <a:ext uri="{FF2B5EF4-FFF2-40B4-BE49-F238E27FC236}">
                <a16:creationId xmlns:a16="http://schemas.microsoft.com/office/drawing/2014/main" id="{B88F0016-F4AF-41E2-BC98-44ED8E109A9B}"/>
              </a:ext>
            </a:extLst>
          </p:cNvPr>
          <p:cNvSpPr txBox="1"/>
          <p:nvPr/>
        </p:nvSpPr>
        <p:spPr>
          <a:xfrm>
            <a:off x="119067" y="2886421"/>
            <a:ext cx="3232187" cy="1384995"/>
          </a:xfrm>
          <a:prstGeom prst="rect">
            <a:avLst/>
          </a:prstGeom>
          <a:noFill/>
          <a:ln>
            <a:solidFill>
              <a:srgbClr val="C00000"/>
            </a:solidFill>
          </a:ln>
        </p:spPr>
        <p:txBody>
          <a:bodyPr wrap="square" rIns="91440" rtlCol="0">
            <a:spAutoFit/>
          </a:bodyPr>
          <a:lstStyle/>
          <a:p>
            <a:r>
              <a:rPr lang="en-US" sz="1400" b="1" dirty="0"/>
              <a:t>Common Water Reactive Chemicals</a:t>
            </a:r>
          </a:p>
          <a:p>
            <a:endParaRPr lang="en-US" sz="1400" dirty="0"/>
          </a:p>
          <a:p>
            <a:pPr marL="285750" indent="-285750">
              <a:buFont typeface="Arial" panose="020B0604020202020204" pitchFamily="34" charset="0"/>
              <a:buChar char="•"/>
            </a:pPr>
            <a:r>
              <a:rPr lang="en-US" sz="1400" dirty="0"/>
              <a:t>Sodium</a:t>
            </a:r>
          </a:p>
          <a:p>
            <a:pPr marL="285750" indent="-285750">
              <a:buFont typeface="Arial" panose="020B0604020202020204" pitchFamily="34" charset="0"/>
              <a:buChar char="•"/>
            </a:pPr>
            <a:r>
              <a:rPr lang="en-US" sz="1400" dirty="0"/>
              <a:t>Potassium</a:t>
            </a:r>
          </a:p>
          <a:p>
            <a:pPr marL="285750" indent="-285750">
              <a:buFont typeface="Arial" panose="020B0604020202020204" pitchFamily="34" charset="0"/>
              <a:buChar char="•"/>
            </a:pPr>
            <a:r>
              <a:rPr lang="en-US" sz="1400" dirty="0"/>
              <a:t>Lithium Metals</a:t>
            </a:r>
          </a:p>
          <a:p>
            <a:pPr marL="285750" indent="-285750">
              <a:buFont typeface="Arial" panose="020B0604020202020204" pitchFamily="34" charset="0"/>
              <a:buChar char="•"/>
            </a:pPr>
            <a:r>
              <a:rPr lang="en-US" sz="1400" dirty="0"/>
              <a:t>Aluminum Alkyls</a:t>
            </a:r>
          </a:p>
        </p:txBody>
      </p:sp>
      <p:sp>
        <p:nvSpPr>
          <p:cNvPr id="6" name="TextBox 5">
            <a:extLst>
              <a:ext uri="{FF2B5EF4-FFF2-40B4-BE49-F238E27FC236}">
                <a16:creationId xmlns:a16="http://schemas.microsoft.com/office/drawing/2014/main" id="{EB0DADBC-B050-4661-9A90-C0AAD555B84C}"/>
              </a:ext>
            </a:extLst>
          </p:cNvPr>
          <p:cNvSpPr txBox="1"/>
          <p:nvPr/>
        </p:nvSpPr>
        <p:spPr>
          <a:xfrm>
            <a:off x="3470603" y="2884587"/>
            <a:ext cx="3232187" cy="1386829"/>
          </a:xfrm>
          <a:prstGeom prst="rect">
            <a:avLst/>
          </a:prstGeom>
          <a:noFill/>
          <a:ln>
            <a:solidFill>
              <a:srgbClr val="C00000"/>
            </a:solidFill>
          </a:ln>
        </p:spPr>
        <p:txBody>
          <a:bodyPr wrap="square" rIns="91440" rtlCol="0">
            <a:noAutofit/>
          </a:bodyPr>
          <a:lstStyle/>
          <a:p>
            <a:r>
              <a:rPr lang="en-US" sz="1400" b="1" dirty="0"/>
              <a:t>Common Pyrophoric Chemicals</a:t>
            </a:r>
          </a:p>
          <a:p>
            <a:endParaRPr lang="en-US" sz="1400" dirty="0"/>
          </a:p>
          <a:p>
            <a:pPr marL="285750" indent="-285750">
              <a:buFont typeface="Arial" panose="020B0604020202020204" pitchFamily="34" charset="0"/>
              <a:buChar char="•"/>
            </a:pPr>
            <a:r>
              <a:rPr lang="en-US" sz="1400" dirty="0"/>
              <a:t>Grignard reagents</a:t>
            </a:r>
          </a:p>
          <a:p>
            <a:pPr marL="285750" indent="-285750">
              <a:buFont typeface="Arial" panose="020B0604020202020204" pitchFamily="34" charset="0"/>
              <a:buChar char="•"/>
            </a:pPr>
            <a:r>
              <a:rPr lang="en-US" sz="1400" dirty="0" err="1"/>
              <a:t>Organozincs</a:t>
            </a:r>
            <a:endParaRPr lang="en-US" sz="1400" dirty="0"/>
          </a:p>
          <a:p>
            <a:pPr marL="285750" indent="-285750">
              <a:buFont typeface="Arial" panose="020B0604020202020204" pitchFamily="34" charset="0"/>
              <a:buChar char="•"/>
            </a:pPr>
            <a:r>
              <a:rPr lang="en-US" sz="1400" dirty="0"/>
              <a:t>Aluminum Alkyls</a:t>
            </a:r>
          </a:p>
          <a:p>
            <a:pPr marL="285750" indent="-285750">
              <a:buFont typeface="Arial" panose="020B0604020202020204" pitchFamily="34" charset="0"/>
              <a:buChar char="•"/>
            </a:pPr>
            <a:r>
              <a:rPr lang="en-US" sz="1400" dirty="0"/>
              <a:t>Metal </a:t>
            </a:r>
            <a:r>
              <a:rPr lang="en-US" sz="1400" dirty="0" err="1"/>
              <a:t>Cabonyls</a:t>
            </a: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59286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91680"/>
            <a:ext cx="5755924" cy="487630"/>
          </a:xfrm>
        </p:spPr>
        <p:txBody>
          <a:bodyPr/>
          <a:lstStyle/>
          <a:p>
            <a:r>
              <a:rPr lang="en-US" sz="2800" dirty="0"/>
              <a:t>Other Reactive Chemicals</a:t>
            </a:r>
          </a:p>
        </p:txBody>
      </p:sp>
      <p:sp>
        <p:nvSpPr>
          <p:cNvPr id="4" name="Content Placeholder 3"/>
          <p:cNvSpPr>
            <a:spLocks noGrp="1"/>
          </p:cNvSpPr>
          <p:nvPr>
            <p:ph idx="1"/>
          </p:nvPr>
        </p:nvSpPr>
        <p:spPr>
          <a:xfrm>
            <a:off x="187287" y="1046599"/>
            <a:ext cx="6477917" cy="3040656"/>
          </a:xfrm>
        </p:spPr>
        <p:txBody>
          <a:bodyPr/>
          <a:lstStyle/>
          <a:p>
            <a:r>
              <a:rPr lang="en-US" b="1" u="sng" dirty="0"/>
              <a:t>Organic Peroxides:</a:t>
            </a:r>
          </a:p>
          <a:p>
            <a:endParaRPr lang="en-US" b="1" u="sng" dirty="0"/>
          </a:p>
          <a:p>
            <a:r>
              <a:rPr lang="en-US" dirty="0"/>
              <a:t>An </a:t>
            </a:r>
            <a:r>
              <a:rPr lang="en-US" b="1" dirty="0"/>
              <a:t>organic peroxide </a:t>
            </a:r>
            <a:r>
              <a:rPr lang="en-US" dirty="0"/>
              <a:t>is any organic (carbon-containing) compound having two oxygen atoms joined together (-O-O-).</a:t>
            </a:r>
          </a:p>
          <a:p>
            <a:endParaRPr lang="en-US" dirty="0"/>
          </a:p>
          <a:p>
            <a:r>
              <a:rPr lang="en-US" dirty="0"/>
              <a:t>This chemical group is called a "</a:t>
            </a:r>
            <a:r>
              <a:rPr lang="en-US" dirty="0" err="1"/>
              <a:t>peroxy</a:t>
            </a:r>
            <a:r>
              <a:rPr lang="en-US" dirty="0"/>
              <a:t>" group. </a:t>
            </a:r>
          </a:p>
          <a:p>
            <a:endParaRPr lang="en-US" dirty="0"/>
          </a:p>
          <a:p>
            <a:r>
              <a:rPr lang="en-US" dirty="0"/>
              <a:t>Organic peroxides are severe fire and explosion hazards.</a:t>
            </a:r>
          </a:p>
          <a:p>
            <a:endParaRPr lang="en-US" dirty="0"/>
          </a:p>
          <a:p>
            <a:r>
              <a:rPr lang="en-US" dirty="0"/>
              <a:t>They can auto-decompose and can also be shock-sensitive (time or temperature). </a:t>
            </a:r>
          </a:p>
          <a:p>
            <a:endParaRPr lang="en-US" dirty="0"/>
          </a:p>
          <a:p>
            <a:r>
              <a:rPr lang="en-US" dirty="0"/>
              <a:t>Extra care and consideration must be made for the proper storage of these chemicals as well as special attention to expiry dates.</a:t>
            </a:r>
          </a:p>
          <a:p>
            <a:endParaRPr lang="en-US" sz="1800" dirty="0">
              <a:solidFill>
                <a:srgbClr val="558055"/>
              </a:solidFill>
            </a:endParaRPr>
          </a:p>
        </p:txBody>
      </p:sp>
    </p:spTree>
    <p:extLst>
      <p:ext uri="{BB962C8B-B14F-4D97-AF65-F5344CB8AC3E}">
        <p14:creationId xmlns:p14="http://schemas.microsoft.com/office/powerpoint/2010/main" val="252530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80663"/>
            <a:ext cx="5755924" cy="520680"/>
          </a:xfrm>
        </p:spPr>
        <p:txBody>
          <a:bodyPr/>
          <a:lstStyle/>
          <a:p>
            <a:r>
              <a:rPr lang="en-US" sz="2800" dirty="0"/>
              <a:t>Storage of </a:t>
            </a:r>
            <a:r>
              <a:rPr lang="en-US" sz="2800" dirty="0" err="1"/>
              <a:t>Reactives</a:t>
            </a:r>
            <a:endParaRPr lang="en-US" sz="2800" dirty="0"/>
          </a:p>
        </p:txBody>
      </p:sp>
      <p:sp>
        <p:nvSpPr>
          <p:cNvPr id="4" name="Content Placeholder 3"/>
          <p:cNvSpPr>
            <a:spLocks noGrp="1"/>
          </p:cNvSpPr>
          <p:nvPr>
            <p:ph idx="1"/>
          </p:nvPr>
        </p:nvSpPr>
        <p:spPr>
          <a:xfrm>
            <a:off x="187288" y="1288977"/>
            <a:ext cx="6422832" cy="2335576"/>
          </a:xfrm>
        </p:spPr>
        <p:txBody>
          <a:bodyPr/>
          <a:lstStyle/>
          <a:p>
            <a:r>
              <a:rPr lang="en-US" b="1" dirty="0"/>
              <a:t>Segregate (store separately): </a:t>
            </a:r>
          </a:p>
          <a:p>
            <a:endParaRPr lang="en-US" dirty="0"/>
          </a:p>
          <a:p>
            <a:pPr marL="285750" indent="-285750">
              <a:buFont typeface="Wingdings" panose="05000000000000000000" pitchFamily="2" charset="2"/>
              <a:buChar char="Ø"/>
            </a:pPr>
            <a:r>
              <a:rPr lang="en-US" dirty="0"/>
              <a:t>Oxidizing agents from reducing agents and all organic compounds;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Reducing agents from readily reducible substances;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Pyrophoric compounds from flammables;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Perchloric acid from reducing agents and organics; </a:t>
            </a:r>
          </a:p>
          <a:p>
            <a:endParaRPr lang="en-US" sz="1800" dirty="0">
              <a:solidFill>
                <a:srgbClr val="558055"/>
              </a:solidFill>
            </a:endParaRPr>
          </a:p>
        </p:txBody>
      </p:sp>
    </p:spTree>
    <p:extLst>
      <p:ext uri="{BB962C8B-B14F-4D97-AF65-F5344CB8AC3E}">
        <p14:creationId xmlns:p14="http://schemas.microsoft.com/office/powerpoint/2010/main" val="14330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80663"/>
            <a:ext cx="5755924" cy="520680"/>
          </a:xfrm>
        </p:spPr>
        <p:txBody>
          <a:bodyPr/>
          <a:lstStyle/>
          <a:p>
            <a:r>
              <a:rPr lang="en-US" sz="2800" dirty="0"/>
              <a:t>Storage of </a:t>
            </a:r>
            <a:r>
              <a:rPr lang="en-US" sz="2800" dirty="0" err="1"/>
              <a:t>Reactives</a:t>
            </a:r>
            <a:endParaRPr lang="en-US" sz="2800" dirty="0"/>
          </a:p>
        </p:txBody>
      </p:sp>
      <p:sp>
        <p:nvSpPr>
          <p:cNvPr id="4" name="Content Placeholder 3"/>
          <p:cNvSpPr>
            <a:spLocks noGrp="1"/>
          </p:cNvSpPr>
          <p:nvPr>
            <p:ph idx="1"/>
          </p:nvPr>
        </p:nvSpPr>
        <p:spPr>
          <a:xfrm>
            <a:off x="187288" y="1288976"/>
            <a:ext cx="6422832" cy="2522859"/>
          </a:xfrm>
        </p:spPr>
        <p:txBody>
          <a:bodyPr/>
          <a:lstStyle/>
          <a:p>
            <a:r>
              <a:rPr lang="en-US" b="1" dirty="0"/>
              <a:t>Segregate (store separately): </a:t>
            </a:r>
          </a:p>
          <a:p>
            <a:endParaRPr lang="en-US" dirty="0"/>
          </a:p>
          <a:p>
            <a:r>
              <a:rPr lang="en-US" dirty="0"/>
              <a:t>Water from water-reactive chemicals; </a:t>
            </a:r>
          </a:p>
          <a:p>
            <a:endParaRPr lang="en-US" dirty="0"/>
          </a:p>
          <a:p>
            <a:pPr marL="465750" lvl="1" indent="-285750">
              <a:buFont typeface="Wingdings" panose="05000000000000000000" pitchFamily="2" charset="2"/>
              <a:buChar char="Ø"/>
            </a:pPr>
            <a:r>
              <a:rPr lang="en-US" dirty="0"/>
              <a:t>Segregate Sodium/Phosphorus &amp; aqueous material [fire danger]; </a:t>
            </a:r>
          </a:p>
          <a:p>
            <a:pPr marL="465750" lvl="1" indent="-285750">
              <a:buFont typeface="Wingdings" panose="05000000000000000000" pitchFamily="2" charset="2"/>
              <a:buChar char="Ø"/>
            </a:pPr>
            <a:r>
              <a:rPr lang="en-US" dirty="0"/>
              <a:t>Segregate Acid with Cyanide compounds [toxic gas release]; and </a:t>
            </a:r>
          </a:p>
          <a:p>
            <a:pPr marL="465750" lvl="1" indent="-285750">
              <a:buFont typeface="Wingdings" panose="05000000000000000000" pitchFamily="2" charset="2"/>
              <a:buChar char="Ø"/>
            </a:pPr>
            <a:r>
              <a:rPr lang="en-US" dirty="0"/>
              <a:t>Segregate Chlorine &amp; Ammonia [toxic chloramines release]. </a:t>
            </a:r>
          </a:p>
          <a:p>
            <a:endParaRPr lang="en-US" dirty="0"/>
          </a:p>
          <a:p>
            <a:endParaRPr lang="en-US" dirty="0"/>
          </a:p>
          <a:p>
            <a:r>
              <a:rPr lang="en-US" dirty="0"/>
              <a:t>Finally, store thermally unstable materials in an approved refrigerator. </a:t>
            </a:r>
          </a:p>
          <a:p>
            <a:endParaRPr lang="en-US" sz="1800" dirty="0">
              <a:solidFill>
                <a:srgbClr val="558055"/>
              </a:solidFill>
            </a:endParaRPr>
          </a:p>
        </p:txBody>
      </p:sp>
    </p:spTree>
    <p:extLst>
      <p:ext uri="{BB962C8B-B14F-4D97-AF65-F5344CB8AC3E}">
        <p14:creationId xmlns:p14="http://schemas.microsoft.com/office/powerpoint/2010/main" val="37809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06432"/>
            <a:ext cx="6521984" cy="956752"/>
          </a:xfrm>
        </p:spPr>
        <p:txBody>
          <a:bodyPr/>
          <a:lstStyle/>
          <a:p>
            <a:br>
              <a:rPr lang="en-US" b="0" dirty="0"/>
            </a:br>
            <a:r>
              <a:rPr lang="en-US" sz="2800" dirty="0"/>
              <a:t>Chemicals Requiring Special Attention, Handling and Training </a:t>
            </a:r>
          </a:p>
        </p:txBody>
      </p:sp>
      <p:sp>
        <p:nvSpPr>
          <p:cNvPr id="4" name="Content Placeholder 3"/>
          <p:cNvSpPr>
            <a:spLocks noGrp="1"/>
          </p:cNvSpPr>
          <p:nvPr>
            <p:ph idx="1"/>
          </p:nvPr>
        </p:nvSpPr>
        <p:spPr>
          <a:xfrm>
            <a:off x="187287" y="1311007"/>
            <a:ext cx="6521983" cy="3062689"/>
          </a:xfrm>
        </p:spPr>
        <p:txBody>
          <a:bodyPr/>
          <a:lstStyle/>
          <a:p>
            <a:r>
              <a:rPr lang="en-US" dirty="0"/>
              <a:t>Any chemical that poses a greater danger (reactive, highly toxic, carcinogenic, mutagen, etc.) must have a separate training program that is documented with dates, who provided the training, and signature of trainee. </a:t>
            </a:r>
          </a:p>
          <a:p>
            <a:endParaRPr lang="en-US" dirty="0"/>
          </a:p>
          <a:p>
            <a:r>
              <a:rPr lang="en-US" dirty="0"/>
              <a:t>The program must include: </a:t>
            </a:r>
          </a:p>
          <a:p>
            <a:endParaRPr lang="en-US" dirty="0"/>
          </a:p>
          <a:p>
            <a:r>
              <a:rPr lang="en-US" dirty="0" err="1"/>
              <a:t>i</a:t>
            </a:r>
            <a:r>
              <a:rPr lang="en-US" dirty="0"/>
              <a:t>. Basic Chemical Hazards (Material Knowledge); </a:t>
            </a:r>
          </a:p>
          <a:p>
            <a:r>
              <a:rPr lang="en-US" dirty="0"/>
              <a:t>ii. Storage; </a:t>
            </a:r>
          </a:p>
          <a:p>
            <a:r>
              <a:rPr lang="en-US" dirty="0"/>
              <a:t>iii. Material and Waste Handling; </a:t>
            </a:r>
          </a:p>
          <a:p>
            <a:r>
              <a:rPr lang="en-US" dirty="0"/>
              <a:t>iv. Movement Through the Hospital; </a:t>
            </a:r>
          </a:p>
          <a:p>
            <a:r>
              <a:rPr lang="en-US" dirty="0"/>
              <a:t>v. Engineering Controls &amp; PPE; </a:t>
            </a:r>
          </a:p>
          <a:p>
            <a:r>
              <a:rPr lang="en-US" dirty="0"/>
              <a:t>vi. Emergency Response; and </a:t>
            </a:r>
          </a:p>
          <a:p>
            <a:r>
              <a:rPr lang="en-US" dirty="0"/>
              <a:t>vii. Reference to the MSDS. </a:t>
            </a:r>
          </a:p>
          <a:p>
            <a:endParaRPr lang="en-US" sz="1800" dirty="0">
              <a:solidFill>
                <a:srgbClr val="558055"/>
              </a:solidFill>
            </a:endParaRPr>
          </a:p>
        </p:txBody>
      </p:sp>
      <p:pic>
        <p:nvPicPr>
          <p:cNvPr id="6" name="Picture 5">
            <a:extLst>
              <a:ext uri="{FF2B5EF4-FFF2-40B4-BE49-F238E27FC236}">
                <a16:creationId xmlns:a16="http://schemas.microsoft.com/office/drawing/2014/main" id="{B9B0AEE9-8EB8-4F0D-912E-2916AD92EA62}"/>
              </a:ext>
            </a:extLst>
          </p:cNvPr>
          <p:cNvPicPr>
            <a:picLocks noChangeAspect="1"/>
          </p:cNvPicPr>
          <p:nvPr/>
        </p:nvPicPr>
        <p:blipFill>
          <a:blip r:embed="rId3"/>
          <a:stretch>
            <a:fillRect/>
          </a:stretch>
        </p:blipFill>
        <p:spPr>
          <a:xfrm>
            <a:off x="4402300" y="2181341"/>
            <a:ext cx="1905918" cy="1905918"/>
          </a:xfrm>
          <a:prstGeom prst="rect">
            <a:avLst/>
          </a:prstGeom>
        </p:spPr>
      </p:pic>
    </p:spTree>
    <p:extLst>
      <p:ext uri="{BB962C8B-B14F-4D97-AF65-F5344CB8AC3E}">
        <p14:creationId xmlns:p14="http://schemas.microsoft.com/office/powerpoint/2010/main" val="214251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2137271" cy="454579"/>
          </a:xfrm>
        </p:spPr>
        <p:txBody>
          <a:bodyPr/>
          <a:lstStyle/>
          <a:p>
            <a:r>
              <a:rPr lang="en-US" sz="2800" dirty="0"/>
              <a:t>Cryogenics</a:t>
            </a:r>
          </a:p>
        </p:txBody>
      </p:sp>
      <p:sp>
        <p:nvSpPr>
          <p:cNvPr id="4" name="Content Placeholder 3"/>
          <p:cNvSpPr>
            <a:spLocks noGrp="1"/>
          </p:cNvSpPr>
          <p:nvPr>
            <p:ph idx="1"/>
          </p:nvPr>
        </p:nvSpPr>
        <p:spPr>
          <a:xfrm>
            <a:off x="187287" y="991519"/>
            <a:ext cx="4127538" cy="3404212"/>
          </a:xfrm>
        </p:spPr>
        <p:txBody>
          <a:bodyPr/>
          <a:lstStyle/>
          <a:p>
            <a:r>
              <a:rPr lang="en-US" dirty="0"/>
              <a:t>Cold vapors can instantly freeze and damage human tissue [</a:t>
            </a:r>
            <a:r>
              <a:rPr lang="en-US" dirty="0" err="1"/>
              <a:t>Ar</a:t>
            </a:r>
            <a:r>
              <a:rPr lang="en-US" dirty="0"/>
              <a:t> (-186°C), O2 (-173°C), N2 (-196°C)].</a:t>
            </a:r>
          </a:p>
          <a:p>
            <a:endParaRPr lang="en-US" dirty="0"/>
          </a:p>
          <a:p>
            <a:r>
              <a:rPr lang="en-US" dirty="0"/>
              <a:t>Cryogenic liquids create large volumes of gas that can displace breathable oxygen.</a:t>
            </a:r>
          </a:p>
          <a:p>
            <a:endParaRPr lang="en-US" dirty="0"/>
          </a:p>
          <a:p>
            <a:r>
              <a:rPr lang="en-US" dirty="0"/>
              <a:t>Materials can be embrittled.</a:t>
            </a:r>
          </a:p>
          <a:p>
            <a:endParaRPr lang="en-US" dirty="0"/>
          </a:p>
          <a:p>
            <a:r>
              <a:rPr lang="en-US" dirty="0"/>
              <a:t>Boiling / splashing occurs when charging or filling a warm container.</a:t>
            </a:r>
          </a:p>
          <a:p>
            <a:endParaRPr lang="en-US" dirty="0"/>
          </a:p>
          <a:p>
            <a:r>
              <a:rPr lang="en-US" dirty="0"/>
              <a:t>Wear face shields, loose fitting, dry leather or cryogenic gloves and long pants during all transfers.</a:t>
            </a:r>
          </a:p>
          <a:p>
            <a:endParaRPr lang="en-US" sz="1800" dirty="0">
              <a:solidFill>
                <a:srgbClr val="558055"/>
              </a:solidFill>
            </a:endParaRPr>
          </a:p>
        </p:txBody>
      </p:sp>
      <p:pic>
        <p:nvPicPr>
          <p:cNvPr id="6" name="Picture Placeholder 5">
            <a:extLst>
              <a:ext uri="{FF2B5EF4-FFF2-40B4-BE49-F238E27FC236}">
                <a16:creationId xmlns:a16="http://schemas.microsoft.com/office/drawing/2014/main" id="{EACFA71F-3580-4ACF-B3AB-CC89F2118ABA}"/>
              </a:ext>
            </a:extLst>
          </p:cNvPr>
          <p:cNvPicPr>
            <a:picLocks noGrp="1" noChangeAspect="1"/>
          </p:cNvPicPr>
          <p:nvPr>
            <p:ph type="pic" idx="10"/>
          </p:nvPr>
        </p:nvPicPr>
        <p:blipFill>
          <a:blip r:embed="rId3"/>
          <a:srcRect l="13131" r="13131"/>
          <a:stretch>
            <a:fillRect/>
          </a:stretch>
        </p:blipFill>
        <p:spPr>
          <a:xfrm>
            <a:off x="4314825" y="500063"/>
            <a:ext cx="2336800" cy="2138362"/>
          </a:xfrm>
        </p:spPr>
      </p:pic>
    </p:spTree>
    <p:extLst>
      <p:ext uri="{BB962C8B-B14F-4D97-AF65-F5344CB8AC3E}">
        <p14:creationId xmlns:p14="http://schemas.microsoft.com/office/powerpoint/2010/main" val="340210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3419407" cy="476613"/>
          </a:xfrm>
        </p:spPr>
        <p:txBody>
          <a:bodyPr/>
          <a:lstStyle/>
          <a:p>
            <a:r>
              <a:rPr lang="en-US" sz="2800" dirty="0"/>
              <a:t>Compressed Gases</a:t>
            </a:r>
          </a:p>
        </p:txBody>
      </p:sp>
      <p:pic>
        <p:nvPicPr>
          <p:cNvPr id="8" name="Content Placeholder 7">
            <a:extLst>
              <a:ext uri="{FF2B5EF4-FFF2-40B4-BE49-F238E27FC236}">
                <a16:creationId xmlns:a16="http://schemas.microsoft.com/office/drawing/2014/main" id="{E9F55C25-B2E4-4753-A357-C0BED3CA2C78}"/>
              </a:ext>
            </a:extLst>
          </p:cNvPr>
          <p:cNvPicPr>
            <a:picLocks noGrp="1" noChangeAspect="1"/>
          </p:cNvPicPr>
          <p:nvPr>
            <p:ph idx="1"/>
          </p:nvPr>
        </p:nvPicPr>
        <p:blipFill>
          <a:blip r:embed="rId3"/>
          <a:stretch>
            <a:fillRect/>
          </a:stretch>
        </p:blipFill>
        <p:spPr>
          <a:xfrm>
            <a:off x="4944494" y="1744243"/>
            <a:ext cx="1588507" cy="2590350"/>
          </a:xfrm>
        </p:spPr>
      </p:pic>
      <p:pic>
        <p:nvPicPr>
          <p:cNvPr id="6" name="Picture Placeholder 5">
            <a:extLst>
              <a:ext uri="{FF2B5EF4-FFF2-40B4-BE49-F238E27FC236}">
                <a16:creationId xmlns:a16="http://schemas.microsoft.com/office/drawing/2014/main" id="{3BBB341C-4C08-4C88-9A0C-DD0E05B13B05}"/>
              </a:ext>
            </a:extLst>
          </p:cNvPr>
          <p:cNvPicPr>
            <a:picLocks noGrp="1" noChangeAspect="1"/>
          </p:cNvPicPr>
          <p:nvPr>
            <p:ph type="pic" idx="10"/>
          </p:nvPr>
        </p:nvPicPr>
        <p:blipFill>
          <a:blip r:embed="rId4"/>
          <a:srcRect t="3866" b="3866"/>
          <a:stretch>
            <a:fillRect/>
          </a:stretch>
        </p:blipFill>
        <p:spPr>
          <a:xfrm>
            <a:off x="4944493" y="231394"/>
            <a:ext cx="1588508" cy="1453977"/>
          </a:xfrm>
        </p:spPr>
      </p:pic>
      <p:sp>
        <p:nvSpPr>
          <p:cNvPr id="9" name="TextBox 8">
            <a:extLst>
              <a:ext uri="{FF2B5EF4-FFF2-40B4-BE49-F238E27FC236}">
                <a16:creationId xmlns:a16="http://schemas.microsoft.com/office/drawing/2014/main" id="{7E01CB03-345C-4925-98D0-4263EEEEB3FA}"/>
              </a:ext>
            </a:extLst>
          </p:cNvPr>
          <p:cNvSpPr txBox="1"/>
          <p:nvPr/>
        </p:nvSpPr>
        <p:spPr>
          <a:xfrm>
            <a:off x="187287" y="1222874"/>
            <a:ext cx="4757205" cy="3108543"/>
          </a:xfrm>
          <a:prstGeom prst="rect">
            <a:avLst/>
          </a:prstGeom>
          <a:noFill/>
        </p:spPr>
        <p:txBody>
          <a:bodyPr wrap="square" rtlCol="0">
            <a:spAutoFit/>
          </a:bodyPr>
          <a:lstStyle/>
          <a:p>
            <a:r>
              <a:rPr lang="en-US" sz="1400" dirty="0"/>
              <a:t>Chain or strap cylinders to a wall or use a cylinder holder.</a:t>
            </a:r>
          </a:p>
          <a:p>
            <a:endParaRPr lang="en-US" sz="1400" dirty="0"/>
          </a:p>
          <a:p>
            <a:r>
              <a:rPr lang="en-US" sz="1400" dirty="0"/>
              <a:t>Always use a cart &amp; safety chain when transporting cylinders.</a:t>
            </a:r>
          </a:p>
          <a:p>
            <a:endParaRPr lang="en-US" sz="1400" dirty="0"/>
          </a:p>
          <a:p>
            <a:r>
              <a:rPr lang="en-US" sz="1400" dirty="0"/>
              <a:t>Store flammable gas lectern bottles in vented flammable storage cabinet.</a:t>
            </a:r>
          </a:p>
          <a:p>
            <a:endParaRPr lang="en-US" sz="1400" dirty="0"/>
          </a:p>
          <a:p>
            <a:r>
              <a:rPr lang="en-US" sz="1400" dirty="0"/>
              <a:t>Keep non-compatible gases separate [O2 and CH4].</a:t>
            </a:r>
          </a:p>
          <a:p>
            <a:endParaRPr lang="en-US" sz="1400" dirty="0"/>
          </a:p>
          <a:p>
            <a:r>
              <a:rPr lang="en-US" sz="1400" dirty="0"/>
              <a:t>Store multiple cylinders by “nesting” (see next slide).</a:t>
            </a:r>
          </a:p>
          <a:p>
            <a:endParaRPr lang="en-US" sz="1400" dirty="0"/>
          </a:p>
          <a:p>
            <a:r>
              <a:rPr lang="en-US" sz="1400" dirty="0"/>
              <a:t>No more than 3 flammable, oxygen or hazardous gas cylinders per lab (Best Practice).</a:t>
            </a:r>
          </a:p>
        </p:txBody>
      </p:sp>
    </p:spTree>
    <p:extLst>
      <p:ext uri="{BB962C8B-B14F-4D97-AF65-F5344CB8AC3E}">
        <p14:creationId xmlns:p14="http://schemas.microsoft.com/office/powerpoint/2010/main" val="194433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754" y="272534"/>
            <a:ext cx="4574533" cy="884237"/>
          </a:xfrm>
        </p:spPr>
        <p:txBody>
          <a:bodyPr/>
          <a:lstStyle/>
          <a:p>
            <a:r>
              <a:rPr lang="en-US" sz="2800" dirty="0"/>
              <a:t>Compressed Gas Cylinder Storage</a:t>
            </a:r>
          </a:p>
        </p:txBody>
      </p:sp>
      <p:pic>
        <p:nvPicPr>
          <p:cNvPr id="6" name="Picture Placeholder 5">
            <a:extLst>
              <a:ext uri="{FF2B5EF4-FFF2-40B4-BE49-F238E27FC236}">
                <a16:creationId xmlns:a16="http://schemas.microsoft.com/office/drawing/2014/main" id="{3BBB341C-4C08-4C88-9A0C-DD0E05B13B05}"/>
              </a:ext>
            </a:extLst>
          </p:cNvPr>
          <p:cNvPicPr>
            <a:picLocks noGrp="1" noChangeAspect="1"/>
          </p:cNvPicPr>
          <p:nvPr>
            <p:ph type="pic" idx="10"/>
          </p:nvPr>
        </p:nvPicPr>
        <p:blipFill>
          <a:blip r:embed="rId3"/>
          <a:srcRect t="3866" b="3866"/>
          <a:stretch>
            <a:fillRect/>
          </a:stretch>
        </p:blipFill>
        <p:spPr>
          <a:xfrm>
            <a:off x="4944493" y="231394"/>
            <a:ext cx="1588508" cy="1453977"/>
          </a:xfrm>
        </p:spPr>
      </p:pic>
      <p:sp>
        <p:nvSpPr>
          <p:cNvPr id="5" name="Oval 4">
            <a:extLst>
              <a:ext uri="{FF2B5EF4-FFF2-40B4-BE49-F238E27FC236}">
                <a16:creationId xmlns:a16="http://schemas.microsoft.com/office/drawing/2014/main" id="{E3AF1A20-9245-4740-83A2-515B230610A8}"/>
              </a:ext>
            </a:extLst>
          </p:cNvPr>
          <p:cNvSpPr/>
          <p:nvPr/>
        </p:nvSpPr>
        <p:spPr>
          <a:xfrm>
            <a:off x="859319" y="1844535"/>
            <a:ext cx="418641" cy="41885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3AA999-816C-4BEA-8E40-C7DEE348FB7F}"/>
              </a:ext>
            </a:extLst>
          </p:cNvPr>
          <p:cNvSpPr/>
          <p:nvPr/>
        </p:nvSpPr>
        <p:spPr>
          <a:xfrm>
            <a:off x="1277959" y="1844535"/>
            <a:ext cx="418641" cy="41885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D2EDF50-7FC2-4476-BBAA-8AE5AC08E9E5}"/>
              </a:ext>
            </a:extLst>
          </p:cNvPr>
          <p:cNvSpPr/>
          <p:nvPr/>
        </p:nvSpPr>
        <p:spPr>
          <a:xfrm>
            <a:off x="1696600" y="1844535"/>
            <a:ext cx="418641" cy="41885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DA66EA-5D16-4D51-86DA-1E3453301FFD}"/>
              </a:ext>
            </a:extLst>
          </p:cNvPr>
          <p:cNvSpPr/>
          <p:nvPr/>
        </p:nvSpPr>
        <p:spPr>
          <a:xfrm>
            <a:off x="859319" y="2263386"/>
            <a:ext cx="418641" cy="41885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A517D98-B1BE-4B51-9B54-86A49C1B0B14}"/>
              </a:ext>
            </a:extLst>
          </p:cNvPr>
          <p:cNvSpPr/>
          <p:nvPr/>
        </p:nvSpPr>
        <p:spPr>
          <a:xfrm>
            <a:off x="1277959" y="2263386"/>
            <a:ext cx="418641" cy="41885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C01BAE-0642-49E2-A046-1F2FCDF5E2E6}"/>
              </a:ext>
            </a:extLst>
          </p:cNvPr>
          <p:cNvSpPr/>
          <p:nvPr/>
        </p:nvSpPr>
        <p:spPr>
          <a:xfrm>
            <a:off x="1696600" y="2263386"/>
            <a:ext cx="418641" cy="41885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0C83D29-9407-401F-9DAB-00A11C37E5D8}"/>
              </a:ext>
            </a:extLst>
          </p:cNvPr>
          <p:cNvSpPr/>
          <p:nvPr/>
        </p:nvSpPr>
        <p:spPr>
          <a:xfrm>
            <a:off x="859319" y="2682237"/>
            <a:ext cx="418641" cy="41885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B4068E9-D337-4AD4-AED5-07CA3C381592}"/>
              </a:ext>
            </a:extLst>
          </p:cNvPr>
          <p:cNvSpPr/>
          <p:nvPr/>
        </p:nvSpPr>
        <p:spPr>
          <a:xfrm>
            <a:off x="1277959" y="2682237"/>
            <a:ext cx="418641" cy="41885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83AD397-78F6-4B33-A809-66BD6BC9CCC7}"/>
              </a:ext>
            </a:extLst>
          </p:cNvPr>
          <p:cNvSpPr/>
          <p:nvPr/>
        </p:nvSpPr>
        <p:spPr>
          <a:xfrm>
            <a:off x="1696600" y="2682237"/>
            <a:ext cx="418641" cy="41885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B24CC37-07B3-475D-A704-2A18FCA68C3F}"/>
              </a:ext>
            </a:extLst>
          </p:cNvPr>
          <p:cNvSpPr/>
          <p:nvPr/>
        </p:nvSpPr>
        <p:spPr>
          <a:xfrm>
            <a:off x="3778790" y="2203375"/>
            <a:ext cx="418641" cy="418851"/>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E6C1EC1-1F44-498C-9439-541CF15DD640}"/>
              </a:ext>
            </a:extLst>
          </p:cNvPr>
          <p:cNvSpPr/>
          <p:nvPr/>
        </p:nvSpPr>
        <p:spPr>
          <a:xfrm>
            <a:off x="4197430" y="2203375"/>
            <a:ext cx="418641" cy="418851"/>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A206BF0-7312-4421-9D62-08A3FF47B171}"/>
              </a:ext>
            </a:extLst>
          </p:cNvPr>
          <p:cNvSpPr/>
          <p:nvPr/>
        </p:nvSpPr>
        <p:spPr>
          <a:xfrm>
            <a:off x="4616071" y="2203375"/>
            <a:ext cx="418641" cy="418851"/>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4ADB81E-89FA-4F6D-975A-60F419D2BD8E}"/>
              </a:ext>
            </a:extLst>
          </p:cNvPr>
          <p:cNvSpPr/>
          <p:nvPr/>
        </p:nvSpPr>
        <p:spPr>
          <a:xfrm>
            <a:off x="4382636" y="2578420"/>
            <a:ext cx="418641" cy="418851"/>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45B7887-F076-407C-9278-4AAEEE71ED0C}"/>
              </a:ext>
            </a:extLst>
          </p:cNvPr>
          <p:cNvSpPr/>
          <p:nvPr/>
        </p:nvSpPr>
        <p:spPr>
          <a:xfrm>
            <a:off x="4801277" y="2578263"/>
            <a:ext cx="418641" cy="418851"/>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082EE32-2C0A-4CBB-A58F-F2A04F603EE1}"/>
              </a:ext>
            </a:extLst>
          </p:cNvPr>
          <p:cNvSpPr/>
          <p:nvPr/>
        </p:nvSpPr>
        <p:spPr>
          <a:xfrm>
            <a:off x="5034712" y="2203375"/>
            <a:ext cx="418641" cy="418851"/>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7CD56AB-4E90-4D2B-AA46-CD8B7C77A9E7}"/>
              </a:ext>
            </a:extLst>
          </p:cNvPr>
          <p:cNvSpPr/>
          <p:nvPr/>
        </p:nvSpPr>
        <p:spPr>
          <a:xfrm>
            <a:off x="3963994" y="2573300"/>
            <a:ext cx="418641" cy="418851"/>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9BC41B6-959F-415A-AE93-722F6BC94201}"/>
              </a:ext>
            </a:extLst>
          </p:cNvPr>
          <p:cNvSpPr/>
          <p:nvPr/>
        </p:nvSpPr>
        <p:spPr>
          <a:xfrm>
            <a:off x="4393652" y="1834933"/>
            <a:ext cx="418641" cy="418851"/>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1D28FD7-A959-48D9-A588-1CF8196B6637}"/>
              </a:ext>
            </a:extLst>
          </p:cNvPr>
          <p:cNvSpPr/>
          <p:nvPr/>
        </p:nvSpPr>
        <p:spPr>
          <a:xfrm>
            <a:off x="4814374" y="1839347"/>
            <a:ext cx="418641" cy="418851"/>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C319D1-D66D-4E07-8DD2-5836EA1389C3}"/>
              </a:ext>
            </a:extLst>
          </p:cNvPr>
          <p:cNvSpPr txBox="1"/>
          <p:nvPr/>
        </p:nvSpPr>
        <p:spPr>
          <a:xfrm>
            <a:off x="897691" y="2723770"/>
            <a:ext cx="403382" cy="369332"/>
          </a:xfrm>
          <a:prstGeom prst="rect">
            <a:avLst/>
          </a:prstGeom>
          <a:noFill/>
        </p:spPr>
        <p:txBody>
          <a:bodyPr wrap="square" rtlCol="0">
            <a:spAutoFit/>
          </a:bodyPr>
          <a:lstStyle/>
          <a:p>
            <a:r>
              <a:rPr lang="en-US" dirty="0"/>
              <a:t>X</a:t>
            </a:r>
          </a:p>
        </p:txBody>
      </p:sp>
      <p:sp>
        <p:nvSpPr>
          <p:cNvPr id="27" name="TextBox 26">
            <a:extLst>
              <a:ext uri="{FF2B5EF4-FFF2-40B4-BE49-F238E27FC236}">
                <a16:creationId xmlns:a16="http://schemas.microsoft.com/office/drawing/2014/main" id="{B54107B7-09E6-4901-A191-16AF7A60870D}"/>
              </a:ext>
            </a:extLst>
          </p:cNvPr>
          <p:cNvSpPr txBox="1"/>
          <p:nvPr/>
        </p:nvSpPr>
        <p:spPr>
          <a:xfrm>
            <a:off x="1738271" y="2712753"/>
            <a:ext cx="403382" cy="369332"/>
          </a:xfrm>
          <a:prstGeom prst="rect">
            <a:avLst/>
          </a:prstGeom>
          <a:noFill/>
        </p:spPr>
        <p:txBody>
          <a:bodyPr wrap="square" rtlCol="0">
            <a:spAutoFit/>
          </a:bodyPr>
          <a:lstStyle/>
          <a:p>
            <a:r>
              <a:rPr lang="en-US" dirty="0"/>
              <a:t>X</a:t>
            </a:r>
          </a:p>
        </p:txBody>
      </p:sp>
      <p:sp>
        <p:nvSpPr>
          <p:cNvPr id="28" name="TextBox 27">
            <a:extLst>
              <a:ext uri="{FF2B5EF4-FFF2-40B4-BE49-F238E27FC236}">
                <a16:creationId xmlns:a16="http://schemas.microsoft.com/office/drawing/2014/main" id="{A925EB2C-AB21-4EBE-AD7F-34A6A36ADE51}"/>
              </a:ext>
            </a:extLst>
          </p:cNvPr>
          <p:cNvSpPr txBox="1"/>
          <p:nvPr/>
        </p:nvSpPr>
        <p:spPr>
          <a:xfrm>
            <a:off x="1312404" y="2718013"/>
            <a:ext cx="403382" cy="369332"/>
          </a:xfrm>
          <a:prstGeom prst="rect">
            <a:avLst/>
          </a:prstGeom>
          <a:noFill/>
        </p:spPr>
        <p:txBody>
          <a:bodyPr wrap="square" rtlCol="0">
            <a:spAutoFit/>
          </a:bodyPr>
          <a:lstStyle/>
          <a:p>
            <a:r>
              <a:rPr lang="en-US" dirty="0"/>
              <a:t>A</a:t>
            </a:r>
          </a:p>
        </p:txBody>
      </p:sp>
      <p:sp>
        <p:nvSpPr>
          <p:cNvPr id="29" name="Oval 28">
            <a:extLst>
              <a:ext uri="{FF2B5EF4-FFF2-40B4-BE49-F238E27FC236}">
                <a16:creationId xmlns:a16="http://schemas.microsoft.com/office/drawing/2014/main" id="{6D032AB2-E892-43C6-B605-40B8059EAB96}"/>
              </a:ext>
            </a:extLst>
          </p:cNvPr>
          <p:cNvSpPr/>
          <p:nvPr/>
        </p:nvSpPr>
        <p:spPr>
          <a:xfrm>
            <a:off x="3556617" y="1834933"/>
            <a:ext cx="418641" cy="418851"/>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E253859-9B59-4228-A7C7-E2FA86C99A6D}"/>
              </a:ext>
            </a:extLst>
          </p:cNvPr>
          <p:cNvSpPr/>
          <p:nvPr/>
        </p:nvSpPr>
        <p:spPr>
          <a:xfrm>
            <a:off x="5230687" y="1834932"/>
            <a:ext cx="418641" cy="418851"/>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D3D0B5C-557E-4984-A08B-A36909DE71FE}"/>
              </a:ext>
            </a:extLst>
          </p:cNvPr>
          <p:cNvSpPr/>
          <p:nvPr/>
        </p:nvSpPr>
        <p:spPr>
          <a:xfrm>
            <a:off x="3975258" y="1844535"/>
            <a:ext cx="418641" cy="418851"/>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97E4F1D-BE87-4097-9AD5-CD534C44592E}"/>
              </a:ext>
            </a:extLst>
          </p:cNvPr>
          <p:cNvSpPr txBox="1"/>
          <p:nvPr/>
        </p:nvSpPr>
        <p:spPr>
          <a:xfrm>
            <a:off x="4016624" y="2618207"/>
            <a:ext cx="403382"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D7681EAA-D690-400D-B231-6828CD9F1062}"/>
              </a:ext>
            </a:extLst>
          </p:cNvPr>
          <p:cNvSpPr txBox="1"/>
          <p:nvPr/>
        </p:nvSpPr>
        <p:spPr>
          <a:xfrm>
            <a:off x="4842631" y="2629591"/>
            <a:ext cx="403382" cy="369332"/>
          </a:xfrm>
          <a:prstGeom prst="rect">
            <a:avLst/>
          </a:prstGeom>
          <a:noFill/>
        </p:spPr>
        <p:txBody>
          <a:bodyPr wrap="square" rtlCol="0">
            <a:spAutoFit/>
          </a:bodyPr>
          <a:lstStyle/>
          <a:p>
            <a:r>
              <a:rPr lang="en-US" dirty="0"/>
              <a:t>X</a:t>
            </a:r>
          </a:p>
        </p:txBody>
      </p:sp>
      <p:sp>
        <p:nvSpPr>
          <p:cNvPr id="34" name="TextBox 33">
            <a:extLst>
              <a:ext uri="{FF2B5EF4-FFF2-40B4-BE49-F238E27FC236}">
                <a16:creationId xmlns:a16="http://schemas.microsoft.com/office/drawing/2014/main" id="{A41078CE-8470-4DCC-B437-6FF1DF9B04BE}"/>
              </a:ext>
            </a:extLst>
          </p:cNvPr>
          <p:cNvSpPr txBox="1"/>
          <p:nvPr/>
        </p:nvSpPr>
        <p:spPr>
          <a:xfrm>
            <a:off x="4427464" y="2623238"/>
            <a:ext cx="403382" cy="369332"/>
          </a:xfrm>
          <a:prstGeom prst="rect">
            <a:avLst/>
          </a:prstGeom>
          <a:noFill/>
        </p:spPr>
        <p:txBody>
          <a:bodyPr wrap="square" rtlCol="0">
            <a:spAutoFit/>
          </a:bodyPr>
          <a:lstStyle/>
          <a:p>
            <a:r>
              <a:rPr lang="en-US" dirty="0"/>
              <a:t>A</a:t>
            </a:r>
          </a:p>
        </p:txBody>
      </p:sp>
      <p:sp>
        <p:nvSpPr>
          <p:cNvPr id="35" name="TextBox 34">
            <a:extLst>
              <a:ext uri="{FF2B5EF4-FFF2-40B4-BE49-F238E27FC236}">
                <a16:creationId xmlns:a16="http://schemas.microsoft.com/office/drawing/2014/main" id="{C090FA49-457A-41A7-BAD4-3C01192DFCF2}"/>
              </a:ext>
            </a:extLst>
          </p:cNvPr>
          <p:cNvSpPr txBox="1"/>
          <p:nvPr/>
        </p:nvSpPr>
        <p:spPr>
          <a:xfrm>
            <a:off x="3636715" y="1487059"/>
            <a:ext cx="2056485" cy="369332"/>
          </a:xfrm>
          <a:prstGeom prst="rect">
            <a:avLst/>
          </a:prstGeom>
          <a:noFill/>
        </p:spPr>
        <p:txBody>
          <a:bodyPr wrap="square" rtlCol="0">
            <a:spAutoFit/>
          </a:bodyPr>
          <a:lstStyle/>
          <a:p>
            <a:r>
              <a:rPr lang="en-US" dirty="0"/>
              <a:t>Nested Cylinders</a:t>
            </a:r>
          </a:p>
        </p:txBody>
      </p:sp>
      <p:sp>
        <p:nvSpPr>
          <p:cNvPr id="36" name="TextBox 35">
            <a:extLst>
              <a:ext uri="{FF2B5EF4-FFF2-40B4-BE49-F238E27FC236}">
                <a16:creationId xmlns:a16="http://schemas.microsoft.com/office/drawing/2014/main" id="{650B18D0-51B5-4FAA-B671-39D55BE4FA5B}"/>
              </a:ext>
            </a:extLst>
          </p:cNvPr>
          <p:cNvSpPr txBox="1"/>
          <p:nvPr/>
        </p:nvSpPr>
        <p:spPr>
          <a:xfrm>
            <a:off x="550947" y="1491362"/>
            <a:ext cx="2056485" cy="369332"/>
          </a:xfrm>
          <a:prstGeom prst="rect">
            <a:avLst/>
          </a:prstGeom>
          <a:noFill/>
        </p:spPr>
        <p:txBody>
          <a:bodyPr wrap="square" rtlCol="0">
            <a:spAutoFit/>
          </a:bodyPr>
          <a:lstStyle/>
          <a:p>
            <a:r>
              <a:rPr lang="en-US" dirty="0"/>
              <a:t>Aligned Cylinders</a:t>
            </a:r>
          </a:p>
        </p:txBody>
      </p:sp>
      <p:sp>
        <p:nvSpPr>
          <p:cNvPr id="37" name="TextBox 36">
            <a:extLst>
              <a:ext uri="{FF2B5EF4-FFF2-40B4-BE49-F238E27FC236}">
                <a16:creationId xmlns:a16="http://schemas.microsoft.com/office/drawing/2014/main" id="{5487EF45-2781-4C19-8847-5C36D32C7502}"/>
              </a:ext>
            </a:extLst>
          </p:cNvPr>
          <p:cNvSpPr txBox="1"/>
          <p:nvPr/>
        </p:nvSpPr>
        <p:spPr>
          <a:xfrm>
            <a:off x="460179" y="3101088"/>
            <a:ext cx="2203273" cy="246221"/>
          </a:xfrm>
          <a:prstGeom prst="rect">
            <a:avLst/>
          </a:prstGeom>
          <a:noFill/>
        </p:spPr>
        <p:txBody>
          <a:bodyPr wrap="square" rtlCol="0">
            <a:spAutoFit/>
          </a:bodyPr>
          <a:lstStyle/>
          <a:p>
            <a:r>
              <a:rPr lang="en-US" sz="1000" dirty="0"/>
              <a:t>Cylinders have 2 points of contact</a:t>
            </a:r>
          </a:p>
        </p:txBody>
      </p:sp>
      <p:sp>
        <p:nvSpPr>
          <p:cNvPr id="38" name="TextBox 37">
            <a:extLst>
              <a:ext uri="{FF2B5EF4-FFF2-40B4-BE49-F238E27FC236}">
                <a16:creationId xmlns:a16="http://schemas.microsoft.com/office/drawing/2014/main" id="{886B92EC-775F-4249-A0D1-AB4352133914}"/>
              </a:ext>
            </a:extLst>
          </p:cNvPr>
          <p:cNvSpPr txBox="1"/>
          <p:nvPr/>
        </p:nvSpPr>
        <p:spPr>
          <a:xfrm>
            <a:off x="3527518" y="3105714"/>
            <a:ext cx="2203273" cy="246221"/>
          </a:xfrm>
          <a:prstGeom prst="rect">
            <a:avLst/>
          </a:prstGeom>
          <a:noFill/>
        </p:spPr>
        <p:txBody>
          <a:bodyPr wrap="square" rtlCol="0">
            <a:spAutoFit/>
          </a:bodyPr>
          <a:lstStyle/>
          <a:p>
            <a:r>
              <a:rPr lang="en-US" sz="1000" dirty="0"/>
              <a:t>Cylinders have 3 points of contact</a:t>
            </a:r>
          </a:p>
        </p:txBody>
      </p:sp>
      <p:sp>
        <p:nvSpPr>
          <p:cNvPr id="39" name="TextBox 38">
            <a:extLst>
              <a:ext uri="{FF2B5EF4-FFF2-40B4-BE49-F238E27FC236}">
                <a16:creationId xmlns:a16="http://schemas.microsoft.com/office/drawing/2014/main" id="{16611ACF-F33C-478B-9942-00AE654AB206}"/>
              </a:ext>
            </a:extLst>
          </p:cNvPr>
          <p:cNvSpPr txBox="1"/>
          <p:nvPr/>
        </p:nvSpPr>
        <p:spPr>
          <a:xfrm>
            <a:off x="148606" y="3481524"/>
            <a:ext cx="6560665"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Nested cylinders are more stable </a:t>
            </a:r>
          </a:p>
          <a:p>
            <a:endParaRPr lang="en-US" sz="1400" dirty="0"/>
          </a:p>
          <a:p>
            <a:pPr marL="285750" indent="-285750">
              <a:buFont typeface="Arial" panose="020B0604020202020204" pitchFamily="34" charset="0"/>
              <a:buChar char="•"/>
            </a:pPr>
            <a:r>
              <a:rPr lang="en-US" sz="1400" dirty="0"/>
              <a:t>If cylinder </a:t>
            </a:r>
            <a:r>
              <a:rPr lang="en-US" sz="1400" b="1" dirty="0"/>
              <a:t>“A” </a:t>
            </a:r>
            <a:r>
              <a:rPr lang="en-US" sz="1400" dirty="0"/>
              <a:t>was removed from each group, how stable are the </a:t>
            </a:r>
            <a:r>
              <a:rPr lang="en-US" sz="1400" b="1" dirty="0"/>
              <a:t>“X” </a:t>
            </a:r>
            <a:r>
              <a:rPr lang="en-US" sz="1400" dirty="0"/>
              <a:t>cylinders?</a:t>
            </a:r>
          </a:p>
        </p:txBody>
      </p:sp>
    </p:spTree>
    <p:extLst>
      <p:ext uri="{BB962C8B-B14F-4D97-AF65-F5344CB8AC3E}">
        <p14:creationId xmlns:p14="http://schemas.microsoft.com/office/powerpoint/2010/main" val="177445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13" y="309016"/>
            <a:ext cx="5755924" cy="497744"/>
          </a:xfrm>
        </p:spPr>
        <p:txBody>
          <a:bodyPr/>
          <a:lstStyle/>
          <a:p>
            <a:r>
              <a:rPr lang="en-US" sz="2800" dirty="0"/>
              <a:t>Safe Chemical Concepts</a:t>
            </a:r>
          </a:p>
        </p:txBody>
      </p:sp>
      <p:pic>
        <p:nvPicPr>
          <p:cNvPr id="6" name="Picture 5">
            <a:extLst>
              <a:ext uri="{FF2B5EF4-FFF2-40B4-BE49-F238E27FC236}">
                <a16:creationId xmlns:a16="http://schemas.microsoft.com/office/drawing/2014/main" id="{DD7CA7F2-D179-44A7-8017-01090AD930DC}"/>
              </a:ext>
            </a:extLst>
          </p:cNvPr>
          <p:cNvPicPr>
            <a:picLocks noChangeAspect="1"/>
          </p:cNvPicPr>
          <p:nvPr/>
        </p:nvPicPr>
        <p:blipFill>
          <a:blip r:embed="rId3"/>
          <a:stretch>
            <a:fillRect/>
          </a:stretch>
        </p:blipFill>
        <p:spPr>
          <a:xfrm>
            <a:off x="2125946" y="894015"/>
            <a:ext cx="2587057" cy="3444307"/>
          </a:xfrm>
          <a:prstGeom prst="rect">
            <a:avLst/>
          </a:prstGeom>
        </p:spPr>
      </p:pic>
    </p:spTree>
    <p:extLst>
      <p:ext uri="{BB962C8B-B14F-4D97-AF65-F5344CB8AC3E}">
        <p14:creationId xmlns:p14="http://schemas.microsoft.com/office/powerpoint/2010/main" val="383545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5755924" cy="487630"/>
          </a:xfrm>
        </p:spPr>
        <p:txBody>
          <a:bodyPr/>
          <a:lstStyle/>
          <a:p>
            <a:r>
              <a:rPr lang="en-US" sz="2800" dirty="0"/>
              <a:t>Hazardous Waste Management</a:t>
            </a:r>
          </a:p>
        </p:txBody>
      </p:sp>
      <p:pic>
        <p:nvPicPr>
          <p:cNvPr id="6" name="Picture Placeholder 5">
            <a:extLst>
              <a:ext uri="{FF2B5EF4-FFF2-40B4-BE49-F238E27FC236}">
                <a16:creationId xmlns:a16="http://schemas.microsoft.com/office/drawing/2014/main" id="{B26388BB-FAA6-4251-825B-2EBE0E8E837D}"/>
              </a:ext>
            </a:extLst>
          </p:cNvPr>
          <p:cNvPicPr>
            <a:picLocks noGrp="1" noChangeAspect="1"/>
          </p:cNvPicPr>
          <p:nvPr>
            <p:ph type="pic" idx="10"/>
          </p:nvPr>
        </p:nvPicPr>
        <p:blipFill>
          <a:blip r:embed="rId3"/>
          <a:srcRect l="9078" r="9078"/>
          <a:stretch>
            <a:fillRect/>
          </a:stretch>
        </p:blipFill>
        <p:spPr>
          <a:xfrm>
            <a:off x="1688799" y="936433"/>
            <a:ext cx="3634938" cy="3327094"/>
          </a:xfrm>
        </p:spPr>
      </p:pic>
    </p:spTree>
    <p:extLst>
      <p:ext uri="{BB962C8B-B14F-4D97-AF65-F5344CB8AC3E}">
        <p14:creationId xmlns:p14="http://schemas.microsoft.com/office/powerpoint/2010/main" val="226348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5755924" cy="487630"/>
          </a:xfrm>
        </p:spPr>
        <p:txBody>
          <a:bodyPr/>
          <a:lstStyle/>
          <a:p>
            <a:r>
              <a:rPr lang="en-US" sz="2800" dirty="0"/>
              <a:t>Hazardous Waste Management</a:t>
            </a:r>
          </a:p>
        </p:txBody>
      </p:sp>
      <p:sp>
        <p:nvSpPr>
          <p:cNvPr id="4" name="Content Placeholder 3"/>
          <p:cNvSpPr>
            <a:spLocks noGrp="1"/>
          </p:cNvSpPr>
          <p:nvPr>
            <p:ph idx="1"/>
          </p:nvPr>
        </p:nvSpPr>
        <p:spPr>
          <a:xfrm>
            <a:off x="187288" y="1156771"/>
            <a:ext cx="6566052" cy="3172858"/>
          </a:xfrm>
        </p:spPr>
        <p:txBody>
          <a:bodyPr/>
          <a:lstStyle/>
          <a:p>
            <a:pPr algn="ctr"/>
            <a:r>
              <a:rPr lang="en-US" b="1" dirty="0">
                <a:solidFill>
                  <a:srgbClr val="558055"/>
                </a:solidFill>
              </a:rPr>
              <a:t>Waste disposal is very costly. </a:t>
            </a:r>
          </a:p>
          <a:p>
            <a:r>
              <a:rPr lang="en-US" dirty="0"/>
              <a:t>Reduce waste by: </a:t>
            </a:r>
          </a:p>
          <a:p>
            <a:endParaRPr lang="en-US" dirty="0"/>
          </a:p>
          <a:p>
            <a:r>
              <a:rPr lang="en-US" dirty="0" err="1"/>
              <a:t>i</a:t>
            </a:r>
            <a:r>
              <a:rPr lang="en-US" dirty="0"/>
              <a:t>.  Buying as little of a chemical as you need; </a:t>
            </a:r>
          </a:p>
          <a:p>
            <a:endParaRPr lang="en-US" dirty="0"/>
          </a:p>
          <a:p>
            <a:r>
              <a:rPr lang="en-US" dirty="0"/>
              <a:t>ii. Make up only as much working solutions as you need; </a:t>
            </a:r>
          </a:p>
          <a:p>
            <a:endParaRPr lang="en-US" dirty="0"/>
          </a:p>
          <a:p>
            <a:r>
              <a:rPr lang="en-US" dirty="0"/>
              <a:t>iii. Keep all wastes correctly segregated (i.e.: mixing halogenated solvents in with regular solvents increases the disposal cost); </a:t>
            </a:r>
          </a:p>
          <a:p>
            <a:endParaRPr lang="en-US" dirty="0"/>
          </a:p>
          <a:p>
            <a:r>
              <a:rPr lang="en-US" dirty="0"/>
              <a:t>iv. Completely empty reagent bottles; and </a:t>
            </a:r>
          </a:p>
          <a:p>
            <a:endParaRPr lang="en-US" dirty="0"/>
          </a:p>
          <a:p>
            <a:r>
              <a:rPr lang="en-US" dirty="0"/>
              <a:t>v. Keep biological waste separate from chemical. </a:t>
            </a:r>
          </a:p>
          <a:p>
            <a:endParaRPr lang="en-US" sz="1800" dirty="0">
              <a:solidFill>
                <a:srgbClr val="558055"/>
              </a:solidFill>
            </a:endParaRPr>
          </a:p>
        </p:txBody>
      </p:sp>
    </p:spTree>
    <p:extLst>
      <p:ext uri="{BB962C8B-B14F-4D97-AF65-F5344CB8AC3E}">
        <p14:creationId xmlns:p14="http://schemas.microsoft.com/office/powerpoint/2010/main" val="227988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80663"/>
            <a:ext cx="5755924" cy="509664"/>
          </a:xfrm>
        </p:spPr>
        <p:txBody>
          <a:bodyPr/>
          <a:lstStyle/>
          <a:p>
            <a:r>
              <a:rPr lang="en-US" sz="2800" dirty="0"/>
              <a:t>Reducing the Waste</a:t>
            </a:r>
          </a:p>
        </p:txBody>
      </p:sp>
      <p:sp>
        <p:nvSpPr>
          <p:cNvPr id="4" name="Content Placeholder 3"/>
          <p:cNvSpPr>
            <a:spLocks noGrp="1"/>
          </p:cNvSpPr>
          <p:nvPr>
            <p:ph idx="1"/>
          </p:nvPr>
        </p:nvSpPr>
        <p:spPr>
          <a:xfrm>
            <a:off x="187288" y="1435729"/>
            <a:ext cx="3634732" cy="2464198"/>
          </a:xfrm>
        </p:spPr>
        <p:txBody>
          <a:bodyPr/>
          <a:lstStyle/>
          <a:p>
            <a:r>
              <a:rPr lang="en-US" dirty="0"/>
              <a:t>Recycle where possible.</a:t>
            </a:r>
          </a:p>
          <a:p>
            <a:endParaRPr lang="en-US" dirty="0"/>
          </a:p>
          <a:p>
            <a:r>
              <a:rPr lang="en-US" dirty="0"/>
              <a:t>Share with other labs (before you buy chemicals). </a:t>
            </a:r>
          </a:p>
          <a:p>
            <a:endParaRPr lang="en-US" dirty="0"/>
          </a:p>
          <a:p>
            <a:r>
              <a:rPr lang="en-US" dirty="0"/>
              <a:t>Use all the chemicals in a container before new ones are opened. </a:t>
            </a:r>
          </a:p>
          <a:p>
            <a:endParaRPr lang="en-US" dirty="0"/>
          </a:p>
          <a:p>
            <a:r>
              <a:rPr lang="en-US" dirty="0"/>
              <a:t>Write the date on the Supplier Label of chemicals with known shelf life.</a:t>
            </a:r>
          </a:p>
          <a:p>
            <a:endParaRPr lang="en-US" sz="1800" dirty="0">
              <a:solidFill>
                <a:srgbClr val="558055"/>
              </a:solidFill>
            </a:endParaRPr>
          </a:p>
        </p:txBody>
      </p:sp>
      <p:pic>
        <p:nvPicPr>
          <p:cNvPr id="2" name="Picture 1">
            <a:extLst>
              <a:ext uri="{FF2B5EF4-FFF2-40B4-BE49-F238E27FC236}">
                <a16:creationId xmlns:a16="http://schemas.microsoft.com/office/drawing/2014/main" id="{B9BDD655-A16A-4591-875D-A753182E5248}"/>
              </a:ext>
            </a:extLst>
          </p:cNvPr>
          <p:cNvPicPr>
            <a:picLocks noChangeAspect="1"/>
          </p:cNvPicPr>
          <p:nvPr/>
        </p:nvPicPr>
        <p:blipFill rotWithShape="1">
          <a:blip r:embed="rId3"/>
          <a:srcRect l="22301" r="27700"/>
          <a:stretch/>
        </p:blipFill>
        <p:spPr>
          <a:xfrm>
            <a:off x="3851486" y="1402534"/>
            <a:ext cx="1188720" cy="2324143"/>
          </a:xfrm>
          <a:prstGeom prst="rect">
            <a:avLst/>
          </a:prstGeom>
        </p:spPr>
      </p:pic>
      <p:sp>
        <p:nvSpPr>
          <p:cNvPr id="6" name="TextBox 5">
            <a:extLst>
              <a:ext uri="{FF2B5EF4-FFF2-40B4-BE49-F238E27FC236}">
                <a16:creationId xmlns:a16="http://schemas.microsoft.com/office/drawing/2014/main" id="{6BC383E1-FDCA-43C8-A065-28BF01B6D5C1}"/>
              </a:ext>
            </a:extLst>
          </p:cNvPr>
          <p:cNvSpPr txBox="1"/>
          <p:nvPr/>
        </p:nvSpPr>
        <p:spPr>
          <a:xfrm>
            <a:off x="5157809" y="2564605"/>
            <a:ext cx="1661633" cy="646331"/>
          </a:xfrm>
          <a:prstGeom prst="rect">
            <a:avLst/>
          </a:prstGeom>
          <a:noFill/>
          <a:ln>
            <a:solidFill>
              <a:srgbClr val="558055"/>
            </a:solidFill>
          </a:ln>
        </p:spPr>
        <p:txBody>
          <a:bodyPr wrap="square" rtlCol="0">
            <a:spAutoFit/>
          </a:bodyPr>
          <a:lstStyle/>
          <a:p>
            <a:r>
              <a:rPr lang="en-US" sz="1200" dirty="0"/>
              <a:t>Opened May 1, 2020.</a:t>
            </a:r>
          </a:p>
          <a:p>
            <a:r>
              <a:rPr lang="en-US" sz="1200" dirty="0"/>
              <a:t>Dispose of no later than Nov. 1, 2020.</a:t>
            </a:r>
          </a:p>
        </p:txBody>
      </p:sp>
      <p:sp>
        <p:nvSpPr>
          <p:cNvPr id="7" name="Arrow: Left 6">
            <a:extLst>
              <a:ext uri="{FF2B5EF4-FFF2-40B4-BE49-F238E27FC236}">
                <a16:creationId xmlns:a16="http://schemas.microsoft.com/office/drawing/2014/main" id="{C81D538A-20BB-4270-B7BA-1FF943A809D7}"/>
              </a:ext>
            </a:extLst>
          </p:cNvPr>
          <p:cNvSpPr/>
          <p:nvPr/>
        </p:nvSpPr>
        <p:spPr>
          <a:xfrm flipV="1">
            <a:off x="4594034" y="2974556"/>
            <a:ext cx="563775" cy="253389"/>
          </a:xfrm>
          <a:prstGeom prst="lef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76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91680"/>
            <a:ext cx="5755924" cy="465596"/>
          </a:xfrm>
        </p:spPr>
        <p:txBody>
          <a:bodyPr/>
          <a:lstStyle/>
          <a:p>
            <a:r>
              <a:rPr lang="en-US" sz="2800" dirty="0"/>
              <a:t>Chemical Waste Management</a:t>
            </a:r>
          </a:p>
        </p:txBody>
      </p:sp>
      <p:sp>
        <p:nvSpPr>
          <p:cNvPr id="4" name="Content Placeholder 3"/>
          <p:cNvSpPr>
            <a:spLocks noGrp="1"/>
          </p:cNvSpPr>
          <p:nvPr>
            <p:ph idx="1"/>
          </p:nvPr>
        </p:nvSpPr>
        <p:spPr>
          <a:xfrm>
            <a:off x="143219" y="1174268"/>
            <a:ext cx="6610121" cy="2830630"/>
          </a:xfrm>
        </p:spPr>
        <p:txBody>
          <a:bodyPr/>
          <a:lstStyle/>
          <a:p>
            <a:r>
              <a:rPr lang="en-US" dirty="0"/>
              <a:t>Correctly label your waste (unknowns will be rejected from the disposal company). </a:t>
            </a:r>
          </a:p>
          <a:p>
            <a:endParaRPr lang="en-US" dirty="0"/>
          </a:p>
          <a:p>
            <a:r>
              <a:rPr lang="en-US" dirty="0"/>
              <a:t>Use workplace labels on the waste container.</a:t>
            </a:r>
          </a:p>
          <a:p>
            <a:endParaRPr lang="en-US" dirty="0"/>
          </a:p>
          <a:p>
            <a:r>
              <a:rPr lang="en-US" dirty="0"/>
              <a:t>Dispose of waste often from the lab (don’t hold it).</a:t>
            </a:r>
          </a:p>
          <a:p>
            <a:endParaRPr lang="en-US" dirty="0"/>
          </a:p>
          <a:p>
            <a:r>
              <a:rPr lang="en-US" dirty="0"/>
              <a:t>Most non-WHMIS-controlled salts (sodium chloride, sodium sulphate, sodium carbonate) can be disposed of in regular garbage providing they are not contaminated (read the SDS).</a:t>
            </a:r>
          </a:p>
          <a:p>
            <a:endParaRPr lang="en-US" dirty="0"/>
          </a:p>
          <a:p>
            <a:r>
              <a:rPr lang="en-US" dirty="0"/>
              <a:t>Follow correct waste disposal methods (paperwork / inventory / tracking / labelling).</a:t>
            </a:r>
          </a:p>
          <a:p>
            <a:endParaRPr lang="en-US" dirty="0"/>
          </a:p>
          <a:p>
            <a:endParaRPr lang="en-US" dirty="0"/>
          </a:p>
          <a:p>
            <a:endParaRPr lang="en-US" dirty="0"/>
          </a:p>
          <a:p>
            <a:endParaRPr lang="en-US" dirty="0"/>
          </a:p>
          <a:p>
            <a:endParaRPr lang="en-US" dirty="0"/>
          </a:p>
          <a:p>
            <a:endParaRPr lang="en-US" dirty="0"/>
          </a:p>
          <a:p>
            <a:endParaRPr lang="en-US" sz="1800" dirty="0">
              <a:solidFill>
                <a:srgbClr val="558055"/>
              </a:solidFill>
            </a:endParaRPr>
          </a:p>
        </p:txBody>
      </p:sp>
    </p:spTree>
    <p:extLst>
      <p:ext uri="{BB962C8B-B14F-4D97-AF65-F5344CB8AC3E}">
        <p14:creationId xmlns:p14="http://schemas.microsoft.com/office/powerpoint/2010/main" val="248230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5755924" cy="498647"/>
          </a:xfrm>
        </p:spPr>
        <p:txBody>
          <a:bodyPr/>
          <a:lstStyle/>
          <a:p>
            <a:r>
              <a:rPr lang="en-US" sz="2800" dirty="0"/>
              <a:t>Empty Reagent Bottles</a:t>
            </a:r>
          </a:p>
        </p:txBody>
      </p:sp>
      <p:sp>
        <p:nvSpPr>
          <p:cNvPr id="4" name="Content Placeholder 3"/>
          <p:cNvSpPr>
            <a:spLocks noGrp="1"/>
          </p:cNvSpPr>
          <p:nvPr>
            <p:ph idx="1"/>
          </p:nvPr>
        </p:nvSpPr>
        <p:spPr>
          <a:xfrm>
            <a:off x="187288" y="1063850"/>
            <a:ext cx="3634732" cy="3304950"/>
          </a:xfrm>
        </p:spPr>
        <p:txBody>
          <a:bodyPr/>
          <a:lstStyle/>
          <a:p>
            <a:r>
              <a:rPr lang="en-US" dirty="0"/>
              <a:t>Non-toxic volatile organic bottles (ex. acetone, alcohol) can be dried in a fume hood with the lid removed. Once the liquid has completely evaporated, it can be placed in the garbage.</a:t>
            </a:r>
          </a:p>
          <a:p>
            <a:endParaRPr lang="en-US" dirty="0"/>
          </a:p>
          <a:p>
            <a:r>
              <a:rPr lang="en-US" dirty="0"/>
              <a:t>Empty containers from toxic, reactive, corrosive or flammable chemicals must be sent out as waste.</a:t>
            </a:r>
          </a:p>
          <a:p>
            <a:r>
              <a:rPr lang="en-US" dirty="0"/>
              <a:t> </a:t>
            </a:r>
          </a:p>
          <a:p>
            <a:r>
              <a:rPr lang="en-US" dirty="0"/>
              <a:t>If reusing reagent bottles, only use acid bottles for waste acid, flammable bottles for flammable waste, on so on. </a:t>
            </a:r>
            <a:r>
              <a:rPr lang="en-US" b="1" dirty="0"/>
              <a:t>Failure can result in a violent reaction. Ensure waste containers are labelled accordingly. </a:t>
            </a:r>
            <a:endParaRPr lang="en-US" dirty="0"/>
          </a:p>
          <a:p>
            <a:endParaRPr lang="en-US" dirty="0"/>
          </a:p>
          <a:p>
            <a:r>
              <a:rPr lang="en-US" dirty="0"/>
              <a:t> </a:t>
            </a:r>
          </a:p>
          <a:p>
            <a:endParaRPr lang="en-US" sz="1800" dirty="0">
              <a:solidFill>
                <a:srgbClr val="558055"/>
              </a:solidFill>
            </a:endParaRPr>
          </a:p>
        </p:txBody>
      </p:sp>
      <p:pic>
        <p:nvPicPr>
          <p:cNvPr id="10" name="Picture Placeholder 9">
            <a:extLst>
              <a:ext uri="{FF2B5EF4-FFF2-40B4-BE49-F238E27FC236}">
                <a16:creationId xmlns:a16="http://schemas.microsoft.com/office/drawing/2014/main" id="{F6C814B9-503C-4128-8809-EC54763E1EAC}"/>
              </a:ext>
            </a:extLst>
          </p:cNvPr>
          <p:cNvPicPr>
            <a:picLocks noGrp="1" noChangeAspect="1"/>
          </p:cNvPicPr>
          <p:nvPr>
            <p:ph type="pic" idx="10"/>
          </p:nvPr>
        </p:nvPicPr>
        <p:blipFill rotWithShape="1">
          <a:blip r:embed="rId3"/>
          <a:srcRect l="8468" t="1468" r="9349" b="20154"/>
          <a:stretch/>
        </p:blipFill>
        <p:spPr>
          <a:xfrm>
            <a:off x="4529034" y="1238726"/>
            <a:ext cx="1920240" cy="2651760"/>
          </a:xfrm>
        </p:spPr>
      </p:pic>
    </p:spTree>
    <p:extLst>
      <p:ext uri="{BB962C8B-B14F-4D97-AF65-F5344CB8AC3E}">
        <p14:creationId xmlns:p14="http://schemas.microsoft.com/office/powerpoint/2010/main" val="400641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5755924" cy="487630"/>
          </a:xfrm>
        </p:spPr>
        <p:txBody>
          <a:bodyPr/>
          <a:lstStyle/>
          <a:p>
            <a:r>
              <a:rPr lang="en-US" sz="2800" dirty="0"/>
              <a:t>Chemical Emergencies</a:t>
            </a:r>
          </a:p>
        </p:txBody>
      </p:sp>
      <p:pic>
        <p:nvPicPr>
          <p:cNvPr id="6" name="Picture Placeholder 5">
            <a:extLst>
              <a:ext uri="{FF2B5EF4-FFF2-40B4-BE49-F238E27FC236}">
                <a16:creationId xmlns:a16="http://schemas.microsoft.com/office/drawing/2014/main" id="{0873F438-5748-42E8-8994-4D9243F261A0}"/>
              </a:ext>
            </a:extLst>
          </p:cNvPr>
          <p:cNvPicPr>
            <a:picLocks noGrp="1" noChangeAspect="1"/>
          </p:cNvPicPr>
          <p:nvPr>
            <p:ph type="pic" idx="10"/>
          </p:nvPr>
        </p:nvPicPr>
        <p:blipFill rotWithShape="1">
          <a:blip r:embed="rId3"/>
          <a:srcRect l="1494" t="11767" r="2279" b="11767"/>
          <a:stretch/>
        </p:blipFill>
        <p:spPr>
          <a:xfrm>
            <a:off x="1005840" y="1082675"/>
            <a:ext cx="4663440" cy="2888915"/>
          </a:xfrm>
        </p:spPr>
      </p:pic>
    </p:spTree>
    <p:extLst>
      <p:ext uri="{BB962C8B-B14F-4D97-AF65-F5344CB8AC3E}">
        <p14:creationId xmlns:p14="http://schemas.microsoft.com/office/powerpoint/2010/main" val="25626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28466"/>
            <a:ext cx="5755924" cy="520680"/>
          </a:xfrm>
        </p:spPr>
        <p:txBody>
          <a:bodyPr/>
          <a:lstStyle/>
          <a:p>
            <a:r>
              <a:rPr lang="en-US" sz="2800" dirty="0"/>
              <a:t>Chemical Spill Classification</a:t>
            </a:r>
          </a:p>
        </p:txBody>
      </p:sp>
      <p:sp>
        <p:nvSpPr>
          <p:cNvPr id="4" name="Content Placeholder 3"/>
          <p:cNvSpPr>
            <a:spLocks noGrp="1"/>
          </p:cNvSpPr>
          <p:nvPr>
            <p:ph idx="1"/>
          </p:nvPr>
        </p:nvSpPr>
        <p:spPr>
          <a:xfrm>
            <a:off x="187288" y="892366"/>
            <a:ext cx="6521984" cy="3393195"/>
          </a:xfrm>
        </p:spPr>
        <p:txBody>
          <a:bodyPr/>
          <a:lstStyle/>
          <a:p>
            <a:r>
              <a:rPr lang="en-US" sz="1800" b="1" dirty="0">
                <a:solidFill>
                  <a:srgbClr val="558055"/>
                </a:solidFill>
              </a:rPr>
              <a:t>There are 2 types of spills you need to be aware of:</a:t>
            </a:r>
          </a:p>
          <a:p>
            <a:endParaRPr lang="en-US" sz="1800" dirty="0">
              <a:solidFill>
                <a:srgbClr val="558055"/>
              </a:solidFill>
            </a:endParaRPr>
          </a:p>
          <a:p>
            <a:pPr marL="342900" indent="-342900">
              <a:buAutoNum type="arabicParenR"/>
            </a:pPr>
            <a:r>
              <a:rPr lang="en-US" dirty="0"/>
              <a:t>Spills that are </a:t>
            </a:r>
            <a:r>
              <a:rPr lang="en-US" b="1" u="sng" dirty="0"/>
              <a:t>WITHIN</a:t>
            </a:r>
            <a:r>
              <a:rPr lang="en-US" dirty="0"/>
              <a:t> your control;</a:t>
            </a:r>
          </a:p>
          <a:p>
            <a:pPr marL="342900" indent="-342900">
              <a:buAutoNum type="arabicParenR"/>
            </a:pPr>
            <a:r>
              <a:rPr lang="en-US" dirty="0"/>
              <a:t>Spills that are </a:t>
            </a:r>
            <a:r>
              <a:rPr lang="en-US" b="1" u="sng" dirty="0"/>
              <a:t>NOT WITHIN</a:t>
            </a:r>
            <a:r>
              <a:rPr lang="en-US" dirty="0"/>
              <a:t> your control</a:t>
            </a:r>
          </a:p>
          <a:p>
            <a:endParaRPr lang="en-US" dirty="0"/>
          </a:p>
          <a:p>
            <a:r>
              <a:rPr lang="en-US" dirty="0"/>
              <a:t>In </a:t>
            </a:r>
            <a:r>
              <a:rPr lang="en-US" b="1" u="sng" dirty="0"/>
              <a:t>both</a:t>
            </a:r>
            <a:r>
              <a:rPr lang="en-US" dirty="0"/>
              <a:t> cases, ensure you:</a:t>
            </a:r>
          </a:p>
          <a:p>
            <a:pPr marL="465750" lvl="1" indent="-285750">
              <a:buFont typeface="Wingdings" panose="05000000000000000000" pitchFamily="2" charset="2"/>
              <a:buChar char="Ø"/>
            </a:pPr>
            <a:r>
              <a:rPr lang="en-US" dirty="0"/>
              <a:t>Notify other personnel within the lab about the spill (call out: SPILL, SPILL)</a:t>
            </a:r>
          </a:p>
          <a:p>
            <a:pPr marL="465750" lvl="1" indent="-285750">
              <a:buFont typeface="Wingdings" panose="05000000000000000000" pitchFamily="2" charset="2"/>
              <a:buChar char="Ø"/>
            </a:pPr>
            <a:r>
              <a:rPr lang="en-US" dirty="0"/>
              <a:t>Remain calm</a:t>
            </a:r>
          </a:p>
          <a:p>
            <a:pPr marL="465750" lvl="1" indent="-285750">
              <a:buFont typeface="Wingdings" panose="05000000000000000000" pitchFamily="2" charset="2"/>
              <a:buChar char="Ø"/>
            </a:pPr>
            <a:r>
              <a:rPr lang="en-US" dirty="0"/>
              <a:t>Ask for assistance from colleagues/lab personnel if needed </a:t>
            </a:r>
          </a:p>
          <a:p>
            <a:pPr marL="465750" lvl="1" indent="-285750">
              <a:buFont typeface="Wingdings" panose="05000000000000000000" pitchFamily="2" charset="2"/>
              <a:buChar char="Ø"/>
            </a:pPr>
            <a:r>
              <a:rPr lang="en-US" dirty="0"/>
              <a:t>Notify your supervisor or senior lab technician about the spill</a:t>
            </a:r>
          </a:p>
          <a:p>
            <a:pPr marL="465750" lvl="1" indent="-285750">
              <a:buFont typeface="Wingdings" panose="05000000000000000000" pitchFamily="2" charset="2"/>
              <a:buChar char="Ø"/>
            </a:pPr>
            <a:r>
              <a:rPr lang="en-US" dirty="0"/>
              <a:t>Locate the SDS for the spilled material, if it is safe to do so (this will assist you with the </a:t>
            </a:r>
            <a:r>
              <a:rPr lang="en-US" b="1" u="sng" dirty="0"/>
              <a:t>WITHIN</a:t>
            </a:r>
            <a:r>
              <a:rPr lang="en-US" dirty="0"/>
              <a:t> your control spill response. If it is </a:t>
            </a:r>
            <a:r>
              <a:rPr lang="en-US" b="1" u="sng" dirty="0"/>
              <a:t>NOT WITHIN</a:t>
            </a:r>
            <a:r>
              <a:rPr lang="en-US" dirty="0"/>
              <a:t> your control, you can pass off the SDS to emergency responders on the CODE BROWN team).</a:t>
            </a:r>
          </a:p>
          <a:p>
            <a:pPr marL="465750" lvl="1" indent="-285750">
              <a:buFont typeface="Wingdings" panose="05000000000000000000" pitchFamily="2" charset="2"/>
              <a:buChar char="Ø"/>
            </a:pPr>
            <a:endParaRPr lang="en-US" dirty="0"/>
          </a:p>
          <a:p>
            <a:endParaRPr lang="en-US" dirty="0"/>
          </a:p>
          <a:p>
            <a:endParaRPr lang="en-US" b="1" u="sng" dirty="0"/>
          </a:p>
          <a:p>
            <a:endParaRPr lang="en-US" dirty="0"/>
          </a:p>
        </p:txBody>
      </p:sp>
    </p:spTree>
    <p:extLst>
      <p:ext uri="{BB962C8B-B14F-4D97-AF65-F5344CB8AC3E}">
        <p14:creationId xmlns:p14="http://schemas.microsoft.com/office/powerpoint/2010/main" val="186011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28466"/>
            <a:ext cx="5755924" cy="520680"/>
          </a:xfrm>
        </p:spPr>
        <p:txBody>
          <a:bodyPr/>
          <a:lstStyle/>
          <a:p>
            <a:r>
              <a:rPr lang="en-US" sz="2800" dirty="0"/>
              <a:t>Chemical Spill Classification</a:t>
            </a:r>
          </a:p>
        </p:txBody>
      </p:sp>
      <p:sp>
        <p:nvSpPr>
          <p:cNvPr id="4" name="Content Placeholder 3"/>
          <p:cNvSpPr>
            <a:spLocks noGrp="1"/>
          </p:cNvSpPr>
          <p:nvPr>
            <p:ph idx="1"/>
          </p:nvPr>
        </p:nvSpPr>
        <p:spPr>
          <a:xfrm>
            <a:off x="187288" y="848296"/>
            <a:ext cx="6521984" cy="3547434"/>
          </a:xfrm>
        </p:spPr>
        <p:txBody>
          <a:bodyPr/>
          <a:lstStyle/>
          <a:p>
            <a:r>
              <a:rPr lang="en-US" b="1" u="sng" dirty="0"/>
              <a:t>Spills WITHIN your control</a:t>
            </a:r>
          </a:p>
          <a:p>
            <a:endParaRPr lang="en-US" dirty="0"/>
          </a:p>
          <a:p>
            <a:pPr marL="285750" indent="-285750">
              <a:buFont typeface="Wingdings" panose="05000000000000000000" pitchFamily="2" charset="2"/>
              <a:buChar char="Ø"/>
            </a:pPr>
            <a:r>
              <a:rPr lang="en-US" dirty="0"/>
              <a:t>A spill that you can safely clean up yourself based on training, experience and knowledge of the materials involved.</a:t>
            </a:r>
          </a:p>
          <a:p>
            <a:endParaRPr lang="en-US" dirty="0"/>
          </a:p>
          <a:p>
            <a:r>
              <a:rPr lang="en-US" dirty="0"/>
              <a:t>Ask for assistance from colleagues when needed.</a:t>
            </a:r>
          </a:p>
          <a:p>
            <a:endParaRPr lang="en-US" dirty="0"/>
          </a:p>
          <a:p>
            <a:r>
              <a:rPr lang="en-US" dirty="0"/>
              <a:t>Consider your knowledge of the material and the training you’ve received on it.</a:t>
            </a:r>
          </a:p>
          <a:p>
            <a:r>
              <a:rPr lang="en-US" dirty="0"/>
              <a:t>Consider the quantity and hazards of the spilled material (look up the SDS!).</a:t>
            </a:r>
          </a:p>
          <a:p>
            <a:endParaRPr lang="en-US" dirty="0"/>
          </a:p>
          <a:p>
            <a:r>
              <a:rPr lang="en-US" dirty="0"/>
              <a:t>Notify your senior lab technician and supervisor when possible and safe to do so.</a:t>
            </a:r>
          </a:p>
          <a:p>
            <a:endParaRPr lang="en-US" dirty="0"/>
          </a:p>
          <a:p>
            <a:r>
              <a:rPr lang="en-US" dirty="0"/>
              <a:t>Ensure you notify everyone else in the lab that a spill has occurred, and secure the area so that no one accidentally comes in contact with the spilled material.</a:t>
            </a:r>
          </a:p>
          <a:p>
            <a:endParaRPr lang="en-US" dirty="0"/>
          </a:p>
          <a:p>
            <a:endParaRPr lang="en-US" b="1" u="sng" dirty="0"/>
          </a:p>
          <a:p>
            <a:endParaRPr lang="en-US" dirty="0"/>
          </a:p>
        </p:txBody>
      </p:sp>
    </p:spTree>
    <p:extLst>
      <p:ext uri="{BB962C8B-B14F-4D97-AF65-F5344CB8AC3E}">
        <p14:creationId xmlns:p14="http://schemas.microsoft.com/office/powerpoint/2010/main" val="337181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5755924" cy="509664"/>
          </a:xfrm>
        </p:spPr>
        <p:txBody>
          <a:bodyPr/>
          <a:lstStyle/>
          <a:p>
            <a:r>
              <a:rPr lang="en-US" sz="2800" dirty="0"/>
              <a:t>Chemical Spill Classification</a:t>
            </a:r>
          </a:p>
        </p:txBody>
      </p:sp>
      <p:sp>
        <p:nvSpPr>
          <p:cNvPr id="4" name="Content Placeholder 3"/>
          <p:cNvSpPr>
            <a:spLocks noGrp="1"/>
          </p:cNvSpPr>
          <p:nvPr>
            <p:ph idx="1"/>
          </p:nvPr>
        </p:nvSpPr>
        <p:spPr>
          <a:xfrm>
            <a:off x="187287" y="850626"/>
            <a:ext cx="6499951" cy="3512054"/>
          </a:xfrm>
        </p:spPr>
        <p:txBody>
          <a:bodyPr/>
          <a:lstStyle/>
          <a:p>
            <a:r>
              <a:rPr lang="en-US" b="1" u="sng" dirty="0"/>
              <a:t>Spills NOT WITHIN your control</a:t>
            </a:r>
            <a:endParaRPr lang="en-US" dirty="0"/>
          </a:p>
          <a:p>
            <a:endParaRPr lang="en-US" dirty="0"/>
          </a:p>
          <a:p>
            <a:pPr marL="285750" indent="-285750">
              <a:buFont typeface="Wingdings" panose="05000000000000000000" pitchFamily="2" charset="2"/>
              <a:buChar char="Ø"/>
            </a:pPr>
            <a:r>
              <a:rPr lang="en-US" dirty="0"/>
              <a:t>A spill that you can not safely clean up yourself and requires the attention of Trained Specialists.</a:t>
            </a:r>
          </a:p>
          <a:p>
            <a:endParaRPr lang="en-US" dirty="0"/>
          </a:p>
          <a:p>
            <a:r>
              <a:rPr lang="en-US" dirty="0"/>
              <a:t>Notify everyone in the lab and evacuate if necessary.</a:t>
            </a:r>
          </a:p>
          <a:p>
            <a:endParaRPr lang="en-US" dirty="0"/>
          </a:p>
          <a:p>
            <a:r>
              <a:rPr lang="en-US" dirty="0"/>
              <a:t>You must initiate a </a:t>
            </a:r>
            <a:r>
              <a:rPr lang="en-US" dirty="0">
                <a:solidFill>
                  <a:srgbClr val="663300"/>
                </a:solidFill>
              </a:rPr>
              <a:t>CODE BROWN </a:t>
            </a:r>
            <a:r>
              <a:rPr lang="en-US" dirty="0"/>
              <a:t>by calling x55555 on any hospital phone.</a:t>
            </a:r>
          </a:p>
          <a:p>
            <a:endParaRPr lang="en-US" dirty="0"/>
          </a:p>
          <a:p>
            <a:r>
              <a:rPr lang="en-US" dirty="0"/>
              <a:t>Notify your supervisor as soon as you can however your first priority is to notify everyone in the lab and initiate a </a:t>
            </a:r>
            <a:r>
              <a:rPr lang="en-US" dirty="0">
                <a:solidFill>
                  <a:srgbClr val="663300"/>
                </a:solidFill>
              </a:rPr>
              <a:t>CODE BROWN</a:t>
            </a:r>
            <a:r>
              <a:rPr lang="en-US" dirty="0"/>
              <a:t> to get a response from the </a:t>
            </a:r>
            <a:r>
              <a:rPr lang="en-US" dirty="0">
                <a:solidFill>
                  <a:srgbClr val="663300"/>
                </a:solidFill>
              </a:rPr>
              <a:t>CODE BROWN</a:t>
            </a:r>
            <a:r>
              <a:rPr lang="en-US" dirty="0"/>
              <a:t> team.</a:t>
            </a:r>
          </a:p>
          <a:p>
            <a:endParaRPr lang="en-US" dirty="0"/>
          </a:p>
          <a:p>
            <a:r>
              <a:rPr lang="en-US" dirty="0"/>
              <a:t>More information about </a:t>
            </a:r>
            <a:r>
              <a:rPr lang="en-US" dirty="0">
                <a:solidFill>
                  <a:srgbClr val="663300"/>
                </a:solidFill>
              </a:rPr>
              <a:t>CODE BROWN</a:t>
            </a:r>
            <a:r>
              <a:rPr lang="en-US" dirty="0"/>
              <a:t> will be covered in hospital Emergency Code learning module.</a:t>
            </a:r>
          </a:p>
          <a:p>
            <a:endParaRPr lang="en-US" sz="1800" dirty="0">
              <a:solidFill>
                <a:srgbClr val="558055"/>
              </a:solidFill>
            </a:endParaRPr>
          </a:p>
        </p:txBody>
      </p:sp>
    </p:spTree>
    <p:extLst>
      <p:ext uri="{BB962C8B-B14F-4D97-AF65-F5344CB8AC3E}">
        <p14:creationId xmlns:p14="http://schemas.microsoft.com/office/powerpoint/2010/main" val="118419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272534"/>
            <a:ext cx="5755924" cy="509664"/>
          </a:xfrm>
        </p:spPr>
        <p:txBody>
          <a:bodyPr/>
          <a:lstStyle/>
          <a:p>
            <a:r>
              <a:rPr lang="en-US" sz="2800" dirty="0"/>
              <a:t>Chemical Spill Classification</a:t>
            </a:r>
          </a:p>
        </p:txBody>
      </p:sp>
      <p:sp>
        <p:nvSpPr>
          <p:cNvPr id="4" name="Content Placeholder 3"/>
          <p:cNvSpPr>
            <a:spLocks noGrp="1"/>
          </p:cNvSpPr>
          <p:nvPr>
            <p:ph idx="1"/>
          </p:nvPr>
        </p:nvSpPr>
        <p:spPr>
          <a:xfrm>
            <a:off x="187287" y="825226"/>
            <a:ext cx="6499951" cy="3545104"/>
          </a:xfrm>
        </p:spPr>
        <p:txBody>
          <a:bodyPr/>
          <a:lstStyle/>
          <a:p>
            <a:r>
              <a:rPr lang="en-US" b="1" u="sng" dirty="0"/>
              <a:t>Spills NOT within your control</a:t>
            </a:r>
            <a:endParaRPr lang="en-US" dirty="0"/>
          </a:p>
          <a:p>
            <a:endParaRPr lang="en-US" dirty="0"/>
          </a:p>
          <a:p>
            <a:r>
              <a:rPr lang="en-US" dirty="0"/>
              <a:t>An acronym to remember for a spill </a:t>
            </a:r>
            <a:r>
              <a:rPr lang="en-US" b="1" u="sng" dirty="0"/>
              <a:t>NOT WITHIN</a:t>
            </a:r>
            <a:r>
              <a:rPr lang="en-US" dirty="0"/>
              <a:t> your control is: </a:t>
            </a:r>
            <a:r>
              <a:rPr lang="en-US" b="1" dirty="0">
                <a:solidFill>
                  <a:srgbClr val="FF0000"/>
                </a:solidFill>
              </a:rPr>
              <a:t>S</a:t>
            </a:r>
            <a:r>
              <a:rPr lang="en-US" dirty="0"/>
              <a:t>.</a:t>
            </a:r>
            <a:r>
              <a:rPr lang="en-US" b="1" dirty="0">
                <a:solidFill>
                  <a:srgbClr val="FF0000"/>
                </a:solidFill>
              </a:rPr>
              <a:t>P</a:t>
            </a:r>
            <a:r>
              <a:rPr lang="en-US" dirty="0"/>
              <a:t>.</a:t>
            </a:r>
            <a:r>
              <a:rPr lang="en-US" b="1" dirty="0">
                <a:solidFill>
                  <a:srgbClr val="FF0000"/>
                </a:solidFill>
              </a:rPr>
              <a:t>I</a:t>
            </a:r>
            <a:r>
              <a:rPr lang="en-US" dirty="0"/>
              <a:t>.</a:t>
            </a:r>
            <a:r>
              <a:rPr lang="en-US" b="1" dirty="0">
                <a:solidFill>
                  <a:srgbClr val="FF0000"/>
                </a:solidFill>
              </a:rPr>
              <a:t>L</a:t>
            </a:r>
            <a:r>
              <a:rPr lang="en-US" dirty="0"/>
              <a:t>.</a:t>
            </a:r>
            <a:r>
              <a:rPr lang="en-US" b="1" dirty="0">
                <a:solidFill>
                  <a:srgbClr val="FF0000"/>
                </a:solidFill>
              </a:rPr>
              <a:t>L</a:t>
            </a:r>
            <a:r>
              <a:rPr lang="en-US" dirty="0"/>
              <a:t>.</a:t>
            </a:r>
          </a:p>
          <a:p>
            <a:endParaRPr lang="en-US" b="1" dirty="0"/>
          </a:p>
          <a:p>
            <a:r>
              <a:rPr lang="en-US" b="1" dirty="0">
                <a:solidFill>
                  <a:srgbClr val="FF0000"/>
                </a:solidFill>
              </a:rPr>
              <a:t>S</a:t>
            </a:r>
            <a:r>
              <a:rPr lang="en-US" b="1" dirty="0"/>
              <a:t> - </a:t>
            </a:r>
            <a:r>
              <a:rPr lang="en-US" dirty="0"/>
              <a:t>Safely evacuate everyone from the immediate area </a:t>
            </a:r>
          </a:p>
          <a:p>
            <a:endParaRPr lang="en-US" dirty="0"/>
          </a:p>
          <a:p>
            <a:r>
              <a:rPr lang="en-US" b="1" dirty="0">
                <a:solidFill>
                  <a:srgbClr val="FF0000"/>
                </a:solidFill>
              </a:rPr>
              <a:t>P</a:t>
            </a:r>
            <a:r>
              <a:rPr lang="en-US" b="1" dirty="0"/>
              <a:t> - </a:t>
            </a:r>
            <a:r>
              <a:rPr lang="en-US" dirty="0"/>
              <a:t>Prevent any further injuries, damage to property or environment and the spread of fumes </a:t>
            </a:r>
          </a:p>
          <a:p>
            <a:endParaRPr lang="en-US" dirty="0"/>
          </a:p>
          <a:p>
            <a:r>
              <a:rPr lang="en-US" b="1" dirty="0">
                <a:solidFill>
                  <a:srgbClr val="FF0000"/>
                </a:solidFill>
              </a:rPr>
              <a:t>I</a:t>
            </a:r>
            <a:r>
              <a:rPr lang="en-US" b="1" dirty="0"/>
              <a:t> - </a:t>
            </a:r>
            <a:r>
              <a:rPr lang="en-US" dirty="0"/>
              <a:t>Initiate notification to the Emergency Response Team, from a safe location by calling x</a:t>
            </a:r>
            <a:r>
              <a:rPr lang="en-US" b="1" dirty="0"/>
              <a:t>55555 </a:t>
            </a:r>
            <a:r>
              <a:rPr lang="en-US" dirty="0"/>
              <a:t>and state </a:t>
            </a:r>
            <a:r>
              <a:rPr lang="en-US" dirty="0">
                <a:solidFill>
                  <a:srgbClr val="663300"/>
                </a:solidFill>
              </a:rPr>
              <a:t>CODE BROWN </a:t>
            </a:r>
          </a:p>
          <a:p>
            <a:endParaRPr lang="en-US" dirty="0"/>
          </a:p>
          <a:p>
            <a:r>
              <a:rPr lang="en-US" b="1" dirty="0">
                <a:solidFill>
                  <a:srgbClr val="FF0000"/>
                </a:solidFill>
              </a:rPr>
              <a:t>L</a:t>
            </a:r>
            <a:r>
              <a:rPr lang="en-US" b="1" dirty="0"/>
              <a:t> - Leave electrical equipment; </a:t>
            </a:r>
            <a:r>
              <a:rPr lang="en-US" dirty="0"/>
              <a:t>do not turn switches on or off </a:t>
            </a:r>
          </a:p>
          <a:p>
            <a:endParaRPr lang="en-US" dirty="0"/>
          </a:p>
          <a:p>
            <a:r>
              <a:rPr lang="en-US" b="1" dirty="0">
                <a:solidFill>
                  <a:srgbClr val="FF0000"/>
                </a:solidFill>
              </a:rPr>
              <a:t>L</a:t>
            </a:r>
            <a:r>
              <a:rPr lang="en-US" b="1" dirty="0"/>
              <a:t> - </a:t>
            </a:r>
            <a:r>
              <a:rPr lang="en-US" dirty="0"/>
              <a:t>Locate the "Safety Data Sheet (SDS)" of the spilled substance(s) </a:t>
            </a:r>
          </a:p>
          <a:p>
            <a:endParaRPr lang="en-US" dirty="0"/>
          </a:p>
          <a:p>
            <a:endParaRPr lang="en-US" sz="1800" dirty="0">
              <a:solidFill>
                <a:srgbClr val="558055"/>
              </a:solidFill>
            </a:endParaRPr>
          </a:p>
        </p:txBody>
      </p:sp>
    </p:spTree>
    <p:extLst>
      <p:ext uri="{BB962C8B-B14F-4D97-AF65-F5344CB8AC3E}">
        <p14:creationId xmlns:p14="http://schemas.microsoft.com/office/powerpoint/2010/main" val="62109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7287" y="1073177"/>
            <a:ext cx="6455883" cy="3256451"/>
          </a:xfrm>
        </p:spPr>
        <p:txBody>
          <a:bodyPr/>
          <a:lstStyle/>
          <a:p>
            <a:endParaRPr lang="en-US" b="1" dirty="0"/>
          </a:p>
          <a:p>
            <a:r>
              <a:rPr lang="en-US" b="1" dirty="0"/>
              <a:t>Toxicity </a:t>
            </a:r>
            <a:r>
              <a:rPr lang="en-US" b="1" dirty="0">
                <a:sym typeface="Wingdings" panose="05000000000000000000" pitchFamily="2" charset="2"/>
              </a:rPr>
              <a:t></a:t>
            </a:r>
            <a:r>
              <a:rPr lang="en-US" dirty="0"/>
              <a:t> Toxicity is a measure of the poisoning strength of a chemical; weakly toxic chemicals require large doses to cause poisoning &amp; strongly toxic chemicals only need small doses to cause poisoning. </a:t>
            </a:r>
          </a:p>
          <a:p>
            <a:endParaRPr lang="en-US" dirty="0"/>
          </a:p>
          <a:p>
            <a:pPr marL="285750" indent="-285750">
              <a:buFont typeface="Arial" panose="020B0604020202020204" pitchFamily="34" charset="0"/>
              <a:buChar char="•"/>
            </a:pPr>
            <a:r>
              <a:rPr lang="en-US" dirty="0"/>
              <a:t>	With proper handling, even highly toxic chemicals can be used safely.</a:t>
            </a:r>
          </a:p>
          <a:p>
            <a:endParaRPr lang="en-US" dirty="0"/>
          </a:p>
          <a:p>
            <a:r>
              <a:rPr lang="en-US" b="1" dirty="0"/>
              <a:t>Hazard </a:t>
            </a:r>
            <a:r>
              <a:rPr lang="en-US" b="1" dirty="0">
                <a:sym typeface="Wingdings" panose="05000000000000000000" pitchFamily="2" charset="2"/>
              </a:rPr>
              <a:t></a:t>
            </a:r>
            <a:r>
              <a:rPr lang="en-US" dirty="0"/>
              <a:t> any real or potential condition, practice, behavior, act or thing that can cause injury, illness or death or damage to or loss of equipment, property or the environment. </a:t>
            </a:r>
          </a:p>
          <a:p>
            <a:endParaRPr lang="en-US" dirty="0"/>
          </a:p>
          <a:p>
            <a:pPr marL="285750" indent="-285750">
              <a:buFont typeface="Arial" panose="020B0604020202020204" pitchFamily="34" charset="0"/>
              <a:buChar char="•"/>
            </a:pPr>
            <a:r>
              <a:rPr lang="en-US" dirty="0"/>
              <a:t>	Less toxic chemicals can be extremely hazardous if handled improperly. </a:t>
            </a:r>
          </a:p>
          <a:p>
            <a:endParaRPr lang="en-US" dirty="0"/>
          </a:p>
          <a:p>
            <a:endParaRPr lang="en-US" sz="1800" dirty="0">
              <a:solidFill>
                <a:srgbClr val="558055"/>
              </a:solidFill>
            </a:endParaRPr>
          </a:p>
        </p:txBody>
      </p:sp>
      <p:sp>
        <p:nvSpPr>
          <p:cNvPr id="6" name="Title 2">
            <a:extLst>
              <a:ext uri="{FF2B5EF4-FFF2-40B4-BE49-F238E27FC236}">
                <a16:creationId xmlns:a16="http://schemas.microsoft.com/office/drawing/2014/main" id="{9AC6B926-42C7-4736-9210-8A2AA3EEDA01}"/>
              </a:ext>
            </a:extLst>
          </p:cNvPr>
          <p:cNvSpPr txBox="1">
            <a:spLocks/>
          </p:cNvSpPr>
          <p:nvPr/>
        </p:nvSpPr>
        <p:spPr>
          <a:xfrm>
            <a:off x="541513" y="309016"/>
            <a:ext cx="5755924" cy="497744"/>
          </a:xfrm>
          <a:prstGeom prst="rect">
            <a:avLst/>
          </a:prstGeom>
        </p:spPr>
        <p:txBody>
          <a:bodyPr lIns="0" tIns="0" rIns="0" anchor="b" anchorCtr="0">
            <a:no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r>
              <a:rPr lang="en-US" sz="2800"/>
              <a:t>Safe Chemical Concepts</a:t>
            </a:r>
            <a:endParaRPr lang="en-US" sz="2800" dirty="0"/>
          </a:p>
        </p:txBody>
      </p:sp>
    </p:spTree>
    <p:extLst>
      <p:ext uri="{BB962C8B-B14F-4D97-AF65-F5344CB8AC3E}">
        <p14:creationId xmlns:p14="http://schemas.microsoft.com/office/powerpoint/2010/main" val="178605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88" y="313714"/>
            <a:ext cx="5755924" cy="487630"/>
          </a:xfrm>
        </p:spPr>
        <p:txBody>
          <a:bodyPr/>
          <a:lstStyle/>
          <a:p>
            <a:r>
              <a:rPr lang="en-US" sz="2800" dirty="0"/>
              <a:t>Remember, in the event of a spill:</a:t>
            </a:r>
          </a:p>
        </p:txBody>
      </p:sp>
      <p:sp>
        <p:nvSpPr>
          <p:cNvPr id="4" name="Content Placeholder 3"/>
          <p:cNvSpPr>
            <a:spLocks noGrp="1"/>
          </p:cNvSpPr>
          <p:nvPr>
            <p:ph idx="1"/>
          </p:nvPr>
        </p:nvSpPr>
        <p:spPr>
          <a:xfrm>
            <a:off x="187287" y="1200837"/>
            <a:ext cx="6455883" cy="2798284"/>
          </a:xfrm>
        </p:spPr>
        <p:txBody>
          <a:bodyPr/>
          <a:lstStyle/>
          <a:p>
            <a:r>
              <a:rPr lang="en-US" dirty="0"/>
              <a:t>Keep yourself and others safe (safe location away from the spill and vapors that may be emitted).</a:t>
            </a:r>
          </a:p>
          <a:p>
            <a:endParaRPr lang="en-US" dirty="0"/>
          </a:p>
          <a:p>
            <a:r>
              <a:rPr lang="en-US" dirty="0"/>
              <a:t>Where needed, provide first aid (in a safe location), only if you are trained.</a:t>
            </a:r>
          </a:p>
          <a:p>
            <a:endParaRPr lang="en-US" dirty="0"/>
          </a:p>
          <a:p>
            <a:r>
              <a:rPr lang="en-US" dirty="0"/>
              <a:t>Prevent the spread of fumes by closing doors and windows (if possible).</a:t>
            </a:r>
          </a:p>
          <a:p>
            <a:endParaRPr lang="en-US" dirty="0"/>
          </a:p>
          <a:p>
            <a:r>
              <a:rPr lang="en-US" dirty="0"/>
              <a:t>Provide the location, size and make-up of the spill when calling x</a:t>
            </a:r>
            <a:r>
              <a:rPr lang="en-US" b="1" dirty="0"/>
              <a:t>55555.</a:t>
            </a:r>
            <a:endParaRPr lang="en-US" dirty="0"/>
          </a:p>
          <a:p>
            <a:endParaRPr lang="en-US" dirty="0"/>
          </a:p>
          <a:p>
            <a:r>
              <a:rPr lang="en-US" dirty="0"/>
              <a:t>Assist the Spill Response team as needed (with more information, or by keeping people out of the area where the spill occurred).</a:t>
            </a:r>
          </a:p>
          <a:p>
            <a:endParaRPr lang="en-US" sz="1800" dirty="0">
              <a:solidFill>
                <a:srgbClr val="558055"/>
              </a:solidFill>
            </a:endParaRPr>
          </a:p>
        </p:txBody>
      </p:sp>
    </p:spTree>
    <p:extLst>
      <p:ext uri="{BB962C8B-B14F-4D97-AF65-F5344CB8AC3E}">
        <p14:creationId xmlns:p14="http://schemas.microsoft.com/office/powerpoint/2010/main" val="6523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6F6251-80A7-4843-B82A-247419D0155A}"/>
              </a:ext>
            </a:extLst>
          </p:cNvPr>
          <p:cNvSpPr txBox="1"/>
          <p:nvPr/>
        </p:nvSpPr>
        <p:spPr>
          <a:xfrm>
            <a:off x="330506" y="2985571"/>
            <a:ext cx="6015210" cy="923330"/>
          </a:xfrm>
          <a:prstGeom prst="rect">
            <a:avLst/>
          </a:prstGeom>
          <a:noFill/>
        </p:spPr>
        <p:txBody>
          <a:bodyPr wrap="square" rtlCol="0">
            <a:spAutoFit/>
          </a:bodyPr>
          <a:lstStyle/>
          <a:p>
            <a:pPr algn="ctr"/>
            <a:r>
              <a:rPr lang="en-US" dirty="0"/>
              <a:t>You have now completed this education module.</a:t>
            </a:r>
          </a:p>
          <a:p>
            <a:pPr algn="ctr"/>
            <a:endParaRPr lang="en-US" dirty="0"/>
          </a:p>
          <a:p>
            <a:pPr algn="ctr"/>
            <a:r>
              <a:rPr lang="en-US" dirty="0"/>
              <a:t>Please complete the Chemical Management Safety Quiz.</a:t>
            </a:r>
          </a:p>
        </p:txBody>
      </p:sp>
    </p:spTree>
    <p:extLst>
      <p:ext uri="{BB962C8B-B14F-4D97-AF65-F5344CB8AC3E}">
        <p14:creationId xmlns:p14="http://schemas.microsoft.com/office/powerpoint/2010/main" val="138452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13" y="339536"/>
            <a:ext cx="5755924" cy="519779"/>
          </a:xfrm>
        </p:spPr>
        <p:txBody>
          <a:bodyPr/>
          <a:lstStyle/>
          <a:p>
            <a:r>
              <a:rPr lang="en-US" sz="2800" dirty="0"/>
              <a:t>Chemical Realities</a:t>
            </a:r>
          </a:p>
        </p:txBody>
      </p:sp>
      <p:sp>
        <p:nvSpPr>
          <p:cNvPr id="4" name="Content Placeholder 3"/>
          <p:cNvSpPr>
            <a:spLocks noGrp="1"/>
          </p:cNvSpPr>
          <p:nvPr>
            <p:ph idx="1"/>
          </p:nvPr>
        </p:nvSpPr>
        <p:spPr>
          <a:xfrm>
            <a:off x="187287" y="1002534"/>
            <a:ext cx="3944037" cy="2016087"/>
          </a:xfrm>
        </p:spPr>
        <p:txBody>
          <a:bodyPr/>
          <a:lstStyle/>
          <a:p>
            <a:pPr marL="285750" indent="-285750">
              <a:buFont typeface="Wingdings" panose="05000000000000000000" pitchFamily="2" charset="2"/>
              <a:buChar char="Ø"/>
            </a:pPr>
            <a:r>
              <a:rPr lang="en-US" dirty="0"/>
              <a:t>Exposures to toxic agents in the laboratory can have severe consequences, including death. </a:t>
            </a:r>
          </a:p>
          <a:p>
            <a:endParaRPr lang="en-US" dirty="0"/>
          </a:p>
          <a:p>
            <a:pPr marL="285750" indent="-285750">
              <a:buFont typeface="Wingdings" panose="05000000000000000000" pitchFamily="2" charset="2"/>
              <a:buChar char="Ø"/>
            </a:pPr>
            <a:r>
              <a:rPr lang="en-US" dirty="0"/>
              <a:t>These injuries can occur in any laboratory where toxic chemicals are handled.</a:t>
            </a:r>
          </a:p>
          <a:p>
            <a:endParaRPr lang="en-US" dirty="0"/>
          </a:p>
          <a:p>
            <a:pPr marL="285750" indent="-285750">
              <a:buFont typeface="Wingdings" panose="05000000000000000000" pitchFamily="2" charset="2"/>
              <a:buChar char="Ø"/>
            </a:pPr>
            <a:r>
              <a:rPr lang="en-US" dirty="0"/>
              <a:t>All chemical injuries are preventable. </a:t>
            </a:r>
          </a:p>
          <a:p>
            <a:endParaRPr lang="en-US" b="1" dirty="0"/>
          </a:p>
        </p:txBody>
      </p:sp>
      <p:pic>
        <p:nvPicPr>
          <p:cNvPr id="8" name="Picture Placeholder 7">
            <a:extLst>
              <a:ext uri="{FF2B5EF4-FFF2-40B4-BE49-F238E27FC236}">
                <a16:creationId xmlns:a16="http://schemas.microsoft.com/office/drawing/2014/main" id="{CDD74250-BC85-48ED-9FC2-2331DEF3B32C}"/>
              </a:ext>
            </a:extLst>
          </p:cNvPr>
          <p:cNvPicPr>
            <a:picLocks noGrp="1" noChangeAspect="1"/>
          </p:cNvPicPr>
          <p:nvPr>
            <p:ph type="pic" idx="10"/>
          </p:nvPr>
        </p:nvPicPr>
        <p:blipFill>
          <a:blip r:embed="rId3"/>
          <a:srcRect l="13573" r="13573"/>
          <a:stretch>
            <a:fillRect/>
          </a:stretch>
        </p:blipFill>
        <p:spPr>
          <a:xfrm>
            <a:off x="4233863" y="909638"/>
            <a:ext cx="2336800" cy="2138362"/>
          </a:xfrm>
        </p:spPr>
      </p:pic>
      <p:sp>
        <p:nvSpPr>
          <p:cNvPr id="6" name="TextBox 5">
            <a:extLst>
              <a:ext uri="{FF2B5EF4-FFF2-40B4-BE49-F238E27FC236}">
                <a16:creationId xmlns:a16="http://schemas.microsoft.com/office/drawing/2014/main" id="{CE9C2281-B71B-4F33-933B-22669458EA58}"/>
              </a:ext>
            </a:extLst>
          </p:cNvPr>
          <p:cNvSpPr txBox="1"/>
          <p:nvPr/>
        </p:nvSpPr>
        <p:spPr>
          <a:xfrm>
            <a:off x="187287" y="3150823"/>
            <a:ext cx="6566053" cy="1200329"/>
          </a:xfrm>
          <a:prstGeom prst="rect">
            <a:avLst/>
          </a:prstGeom>
          <a:noFill/>
        </p:spPr>
        <p:txBody>
          <a:bodyPr wrap="square" rtlCol="0">
            <a:spAutoFit/>
          </a:bodyPr>
          <a:lstStyle/>
          <a:p>
            <a:pPr algn="ctr"/>
            <a:r>
              <a:rPr lang="en-US" b="1" dirty="0"/>
              <a:t>If laboratory workers use the proper equipment &amp; PPE, if they use the correct analytical techniques and if they have adequate chemical knowledge and training, chemical exposures will not occur. </a:t>
            </a:r>
            <a:endParaRPr lang="en-US" sz="2400" dirty="0">
              <a:solidFill>
                <a:srgbClr val="558055"/>
              </a:solidFill>
            </a:endParaRPr>
          </a:p>
        </p:txBody>
      </p:sp>
    </p:spTree>
    <p:extLst>
      <p:ext uri="{BB962C8B-B14F-4D97-AF65-F5344CB8AC3E}">
        <p14:creationId xmlns:p14="http://schemas.microsoft.com/office/powerpoint/2010/main" val="14478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13" y="163266"/>
            <a:ext cx="5755924" cy="541813"/>
          </a:xfrm>
        </p:spPr>
        <p:txBody>
          <a:bodyPr/>
          <a:lstStyle/>
          <a:p>
            <a:r>
              <a:rPr lang="en-US" sz="2800" dirty="0"/>
              <a:t>Best Practice Methodology</a:t>
            </a:r>
          </a:p>
        </p:txBody>
      </p:sp>
      <p:sp>
        <p:nvSpPr>
          <p:cNvPr id="4" name="Content Placeholder 3"/>
          <p:cNvSpPr>
            <a:spLocks noGrp="1"/>
          </p:cNvSpPr>
          <p:nvPr>
            <p:ph idx="1"/>
          </p:nvPr>
        </p:nvSpPr>
        <p:spPr>
          <a:xfrm>
            <a:off x="180516" y="817574"/>
            <a:ext cx="6477917" cy="3556122"/>
          </a:xfrm>
        </p:spPr>
        <p:txBody>
          <a:bodyPr/>
          <a:lstStyle/>
          <a:p>
            <a:pPr marL="285750" indent="-285750">
              <a:buFont typeface="Arial" panose="020B0604020202020204" pitchFamily="34" charset="0"/>
              <a:buChar char="•"/>
            </a:pPr>
            <a:r>
              <a:rPr lang="en-US" dirty="0"/>
              <a:t>Keep lab worker’s exposure to chemicals below the regulatory levels (</a:t>
            </a:r>
            <a:r>
              <a:rPr lang="en-US" dirty="0" err="1"/>
              <a:t>O.Reg</a:t>
            </a:r>
            <a:r>
              <a:rPr lang="en-US" dirty="0"/>
              <a:t> 833);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Substitute, eliminate or isolate hazardous chemicals where possible;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Designate a person to manage chemical safety in your lab; </a:t>
            </a:r>
            <a:r>
              <a:rPr lang="en-US" b="1" u="sng" dirty="0"/>
              <a:t>ALWAYS</a:t>
            </a:r>
            <a:r>
              <a:rPr lang="en-US" dirty="0"/>
              <a:t> ask your supervisor or senior lab technician for help when you are unsure about how to use a chemical or conduct a procedure or protocol!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Train / inform workers (on high risk chemicals as well as general laboratory etiquette);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Label </a:t>
            </a:r>
            <a:r>
              <a:rPr lang="en-US" b="1" dirty="0"/>
              <a:t>ALL</a:t>
            </a:r>
            <a:r>
              <a:rPr lang="en-US" dirty="0"/>
              <a:t> chemical containers, even decanted ones (WHMIS 2015); and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Keep all SDS’s up to date. </a:t>
            </a:r>
          </a:p>
          <a:p>
            <a:endParaRPr lang="en-US" sz="1800" dirty="0">
              <a:solidFill>
                <a:srgbClr val="558055"/>
              </a:solidFill>
            </a:endParaRPr>
          </a:p>
        </p:txBody>
      </p:sp>
    </p:spTree>
    <p:extLst>
      <p:ext uri="{BB962C8B-B14F-4D97-AF65-F5344CB8AC3E}">
        <p14:creationId xmlns:p14="http://schemas.microsoft.com/office/powerpoint/2010/main" val="143335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513" y="272534"/>
            <a:ext cx="5755924" cy="509664"/>
          </a:xfrm>
        </p:spPr>
        <p:txBody>
          <a:bodyPr/>
          <a:lstStyle/>
          <a:p>
            <a:r>
              <a:rPr lang="en-US" sz="2800" dirty="0"/>
              <a:t>Lab Attire and Safety in Labs</a:t>
            </a:r>
          </a:p>
        </p:txBody>
      </p:sp>
      <p:sp>
        <p:nvSpPr>
          <p:cNvPr id="4" name="Content Placeholder 3"/>
          <p:cNvSpPr>
            <a:spLocks noGrp="1"/>
          </p:cNvSpPr>
          <p:nvPr>
            <p:ph idx="1"/>
          </p:nvPr>
        </p:nvSpPr>
        <p:spPr>
          <a:xfrm>
            <a:off x="2602469" y="925363"/>
            <a:ext cx="4190867" cy="3426299"/>
          </a:xfrm>
        </p:spPr>
        <p:txBody>
          <a:bodyPr/>
          <a:lstStyle/>
          <a:p>
            <a:r>
              <a:rPr lang="en-US" sz="1600" b="1" dirty="0">
                <a:solidFill>
                  <a:srgbClr val="558055"/>
                </a:solidFill>
              </a:rPr>
              <a:t>The basic required Personal Protective Equipment (PPE) for working in the lab:</a:t>
            </a:r>
          </a:p>
          <a:p>
            <a:endParaRPr lang="en-US" sz="1600" dirty="0">
              <a:solidFill>
                <a:srgbClr val="558055"/>
              </a:solidFill>
            </a:endParaRPr>
          </a:p>
          <a:p>
            <a:pPr marL="285750" indent="-285750">
              <a:buFont typeface="Wingdings" panose="05000000000000000000" pitchFamily="2" charset="2"/>
              <a:buChar char="Ø"/>
            </a:pPr>
            <a:r>
              <a:rPr lang="en-US" dirty="0"/>
              <a:t>Lab Coat</a:t>
            </a:r>
          </a:p>
          <a:p>
            <a:pPr marL="285750" indent="-285750">
              <a:buFont typeface="Wingdings" panose="05000000000000000000" pitchFamily="2" charset="2"/>
              <a:buChar char="Ø"/>
            </a:pPr>
            <a:r>
              <a:rPr lang="en-US" dirty="0"/>
              <a:t>Full length pants</a:t>
            </a:r>
          </a:p>
          <a:p>
            <a:pPr marL="285750" indent="-285750">
              <a:buFont typeface="Wingdings" panose="05000000000000000000" pitchFamily="2" charset="2"/>
              <a:buChar char="Ø"/>
            </a:pPr>
            <a:r>
              <a:rPr lang="en-US" dirty="0"/>
              <a:t>Closed toe shoes</a:t>
            </a:r>
          </a:p>
          <a:p>
            <a:pPr marL="285750" indent="-285750">
              <a:buFont typeface="Wingdings" panose="05000000000000000000" pitchFamily="2" charset="2"/>
              <a:buChar char="Ø"/>
            </a:pPr>
            <a:r>
              <a:rPr lang="en-US" dirty="0"/>
              <a:t>Safety eyewear</a:t>
            </a:r>
          </a:p>
          <a:p>
            <a:pPr marL="285750" indent="-285750">
              <a:buFont typeface="Wingdings" panose="05000000000000000000" pitchFamily="2" charset="2"/>
              <a:buChar char="Ø"/>
            </a:pPr>
            <a:r>
              <a:rPr lang="en-US" dirty="0"/>
              <a:t>Gloves appropriate for the work being conducted</a:t>
            </a:r>
          </a:p>
          <a:p>
            <a:endParaRPr lang="en-US" dirty="0"/>
          </a:p>
          <a:p>
            <a:pPr marL="285750" indent="-285750">
              <a:buFont typeface="Wingdings" panose="05000000000000000000" pitchFamily="2" charset="2"/>
              <a:buChar char="Ø"/>
            </a:pPr>
            <a:r>
              <a:rPr lang="en-US" dirty="0"/>
              <a:t>Ensure long hair is tied up and back in such a way as to avoid it falling into your experiment.</a:t>
            </a:r>
          </a:p>
          <a:p>
            <a:pPr marL="285750" indent="-285750">
              <a:buFont typeface="Wingdings" panose="05000000000000000000" pitchFamily="2" charset="2"/>
              <a:buChar char="Ø"/>
            </a:pPr>
            <a:r>
              <a:rPr lang="en-US" dirty="0"/>
              <a:t>Review the chemical SDS to get more information about additional PPE that may be required.</a:t>
            </a:r>
          </a:p>
        </p:txBody>
      </p:sp>
      <p:pic>
        <p:nvPicPr>
          <p:cNvPr id="7" name="Picture Placeholder 6">
            <a:extLst>
              <a:ext uri="{FF2B5EF4-FFF2-40B4-BE49-F238E27FC236}">
                <a16:creationId xmlns:a16="http://schemas.microsoft.com/office/drawing/2014/main" id="{38D2D217-FE75-4007-B7E0-78266F1AB80C}"/>
              </a:ext>
            </a:extLst>
          </p:cNvPr>
          <p:cNvPicPr>
            <a:picLocks noGrp="1" noChangeAspect="1"/>
          </p:cNvPicPr>
          <p:nvPr>
            <p:ph type="pic" idx="10"/>
          </p:nvPr>
        </p:nvPicPr>
        <p:blipFill rotWithShape="1">
          <a:blip r:embed="rId3"/>
          <a:srcRect l="3282" r="291"/>
          <a:stretch/>
        </p:blipFill>
        <p:spPr>
          <a:xfrm>
            <a:off x="88996" y="1288263"/>
            <a:ext cx="2468880" cy="2701925"/>
          </a:xfrm>
        </p:spPr>
      </p:pic>
      <p:sp>
        <p:nvSpPr>
          <p:cNvPr id="2" name="TextBox 1">
            <a:extLst>
              <a:ext uri="{FF2B5EF4-FFF2-40B4-BE49-F238E27FC236}">
                <a16:creationId xmlns:a16="http://schemas.microsoft.com/office/drawing/2014/main" id="{E539F696-B884-4012-8492-8D468844327E}"/>
              </a:ext>
            </a:extLst>
          </p:cNvPr>
          <p:cNvSpPr txBox="1"/>
          <p:nvPr/>
        </p:nvSpPr>
        <p:spPr>
          <a:xfrm>
            <a:off x="110170" y="3887132"/>
            <a:ext cx="2492299" cy="246221"/>
          </a:xfrm>
          <a:prstGeom prst="rect">
            <a:avLst/>
          </a:prstGeom>
          <a:noFill/>
        </p:spPr>
        <p:txBody>
          <a:bodyPr wrap="square" rtlCol="0">
            <a:spAutoFit/>
          </a:bodyPr>
          <a:lstStyle/>
          <a:p>
            <a:r>
              <a:rPr lang="en-US" sz="1000" dirty="0"/>
              <a:t>NO FOOD OR DRINKS IN THE LABS!!!</a:t>
            </a:r>
          </a:p>
        </p:txBody>
      </p:sp>
    </p:spTree>
    <p:extLst>
      <p:ext uri="{BB962C8B-B14F-4D97-AF65-F5344CB8AC3E}">
        <p14:creationId xmlns:p14="http://schemas.microsoft.com/office/powerpoint/2010/main" val="95085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Lawson_4-3-PPT_template-Lab_Version-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27-101_Lawson_4-3-PPT_template-Lab_Version-1" id="{B0A6206B-C564-404B-9F56-6AB08FFD3E86}" vid="{A528E8CB-DF2F-7844-B776-D263819780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microsoft.com/sharepoint/v3/field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Lawson_4-3-PPT_template-Lab_Version-1</Template>
  <TotalTime>2159</TotalTime>
  <Words>4342</Words>
  <Application>Microsoft Office PowerPoint</Application>
  <PresentationFormat>Custom</PresentationFormat>
  <Paragraphs>677</Paragraphs>
  <Slides>61</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Helvetica Neue</vt:lpstr>
      <vt:lpstr>Wingdings</vt:lpstr>
      <vt:lpstr>Lawson_4-3-PPT_template-Lab_Version-1</vt:lpstr>
      <vt:lpstr>Chemical Safety Module</vt:lpstr>
      <vt:lpstr>Working Safely With Chemicals</vt:lpstr>
      <vt:lpstr>Program Components</vt:lpstr>
      <vt:lpstr>Important Regulations for Chemical Safety</vt:lpstr>
      <vt:lpstr>Safe Chemical Concepts</vt:lpstr>
      <vt:lpstr>PowerPoint Presentation</vt:lpstr>
      <vt:lpstr>Chemical Realities</vt:lpstr>
      <vt:lpstr>Best Practice Methodology</vt:lpstr>
      <vt:lpstr>Lab Attire and Safety in Labs</vt:lpstr>
      <vt:lpstr>Lab Attire and Safety in Labs</vt:lpstr>
      <vt:lpstr>Working with Chemicals Safely</vt:lpstr>
      <vt:lpstr>WHMIS 2015 Pictograms</vt:lpstr>
      <vt:lpstr>WHMIS Supplier Label</vt:lpstr>
      <vt:lpstr>WHMIS Workplace Label Examples</vt:lpstr>
      <vt:lpstr>WHMIS Workplace Label Example</vt:lpstr>
      <vt:lpstr>WHMIS Workplace Label Example</vt:lpstr>
      <vt:lpstr>Safety Data Sheet (SDS)</vt:lpstr>
      <vt:lpstr>Safety Data Sheet (SDS)</vt:lpstr>
      <vt:lpstr>Safety Data Sheet (SDS)</vt:lpstr>
      <vt:lpstr>Health Hazards</vt:lpstr>
      <vt:lpstr>Routes of Entry</vt:lpstr>
      <vt:lpstr>Exposure to Hazards</vt:lpstr>
      <vt:lpstr>Exposure to Hazards</vt:lpstr>
      <vt:lpstr>Controlling Exposure to Hazards</vt:lpstr>
      <vt:lpstr>Safe Use and Storage of Chemicals</vt:lpstr>
      <vt:lpstr>Safe Use of Chemicals</vt:lpstr>
      <vt:lpstr>Safe Use of Chemicals</vt:lpstr>
      <vt:lpstr>Fume Hoods</vt:lpstr>
      <vt:lpstr>Fume Hoods</vt:lpstr>
      <vt:lpstr>Fume Hoods vs Biological Safety Cabinets</vt:lpstr>
      <vt:lpstr>Fume Hoods &amp; Biological Safety Cabinets</vt:lpstr>
      <vt:lpstr>Fume Hoods &amp; Biological Safety Cabinets</vt:lpstr>
      <vt:lpstr>Safe Chemical Storage</vt:lpstr>
      <vt:lpstr>Safe Chemical Storage</vt:lpstr>
      <vt:lpstr>Safe Chemical Storage: General Considerations</vt:lpstr>
      <vt:lpstr>Safe Chemical Storage: General Considerations</vt:lpstr>
      <vt:lpstr>Safe Chemical Storage: General Considerations</vt:lpstr>
      <vt:lpstr>Flammable Liquids</vt:lpstr>
      <vt:lpstr>Corrosive Materials</vt:lpstr>
      <vt:lpstr>Corrosive Materials: Special Consideration</vt:lpstr>
      <vt:lpstr>Reactives: Oxidizers &amp; Reducers</vt:lpstr>
      <vt:lpstr>Other Reactive Chemicals</vt:lpstr>
      <vt:lpstr>Other Reactive Chemicals</vt:lpstr>
      <vt:lpstr>Storage of Reactives</vt:lpstr>
      <vt:lpstr>Storage of Reactives</vt:lpstr>
      <vt:lpstr> Chemicals Requiring Special Attention, Handling and Training </vt:lpstr>
      <vt:lpstr>Cryogenics</vt:lpstr>
      <vt:lpstr>Compressed Gases</vt:lpstr>
      <vt:lpstr>Compressed Gas Cylinder Storage</vt:lpstr>
      <vt:lpstr>Hazardous Waste Management</vt:lpstr>
      <vt:lpstr>Hazardous Waste Management</vt:lpstr>
      <vt:lpstr>Reducing the Waste</vt:lpstr>
      <vt:lpstr>Chemical Waste Management</vt:lpstr>
      <vt:lpstr>Empty Reagent Bottles</vt:lpstr>
      <vt:lpstr>Chemical Emergencies</vt:lpstr>
      <vt:lpstr>Chemical Spill Classification</vt:lpstr>
      <vt:lpstr>Chemical Spill Classification</vt:lpstr>
      <vt:lpstr>Chemical Spill Classification</vt:lpstr>
      <vt:lpstr>Chemical Spill Classification</vt:lpstr>
      <vt:lpstr>Remember, in the event of a spill:</vt:lpstr>
      <vt:lpstr>PowerPoint Presentation</vt:lpstr>
    </vt:vector>
  </TitlesOfParts>
  <Company>London hospitals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Emilly Dubeau</dc:creator>
  <cp:lastModifiedBy>Sean Smyth</cp:lastModifiedBy>
  <cp:revision>337</cp:revision>
  <dcterms:created xsi:type="dcterms:W3CDTF">2019-07-31T19:59:08Z</dcterms:created>
  <dcterms:modified xsi:type="dcterms:W3CDTF">2020-09-14T15:25:17Z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